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96" r:id="rId2"/>
    <p:sldId id="141169067" r:id="rId3"/>
    <p:sldId id="141169062" r:id="rId4"/>
    <p:sldId id="141169072" r:id="rId5"/>
    <p:sldId id="141169073" r:id="rId6"/>
    <p:sldId id="141169066" r:id="rId7"/>
    <p:sldId id="141169049" r:id="rId8"/>
    <p:sldId id="141169059" r:id="rId9"/>
    <p:sldId id="141169058" r:id="rId10"/>
    <p:sldId id="141169060" r:id="rId11"/>
    <p:sldId id="141169068" r:id="rId12"/>
    <p:sldId id="141169069" r:id="rId13"/>
    <p:sldId id="141169061" r:id="rId14"/>
    <p:sldId id="141169054" r:id="rId15"/>
    <p:sldId id="141169026" r:id="rId16"/>
    <p:sldId id="141169040" r:id="rId17"/>
    <p:sldId id="141169048" r:id="rId18"/>
    <p:sldId id="508" r:id="rId19"/>
    <p:sldId id="4199" r:id="rId20"/>
    <p:sldId id="4200" r:id="rId21"/>
    <p:sldId id="14942" r:id="rId22"/>
    <p:sldId id="141169070" r:id="rId23"/>
    <p:sldId id="141169050" r:id="rId24"/>
    <p:sldId id="141169074" r:id="rId25"/>
    <p:sldId id="269" r:id="rId26"/>
    <p:sldId id="141169056" r:id="rId27"/>
    <p:sldId id="141169055" r:id="rId28"/>
    <p:sldId id="141169057" r:id="rId29"/>
    <p:sldId id="426" r:id="rId30"/>
    <p:sldId id="141169071" r:id="rId31"/>
    <p:sldId id="429" r:id="rId32"/>
    <p:sldId id="427" r:id="rId33"/>
    <p:sldId id="428" r:id="rId34"/>
    <p:sldId id="430" r:id="rId35"/>
    <p:sldId id="424" r:id="rId36"/>
    <p:sldId id="141169053" r:id="rId37"/>
    <p:sldId id="141169065" r:id="rId38"/>
    <p:sldId id="141169051" r:id="rId39"/>
    <p:sldId id="431" r:id="rId40"/>
    <p:sldId id="14908" r:id="rId41"/>
    <p:sldId id="448" r:id="rId42"/>
    <p:sldId id="141169052" r:id="rId43"/>
    <p:sldId id="257" r:id="rId44"/>
    <p:sldId id="141168325" r:id="rId45"/>
    <p:sldId id="141168311" r:id="rId46"/>
    <p:sldId id="141168326" r:id="rId47"/>
    <p:sldId id="141169047" r:id="rId48"/>
    <p:sldId id="14116906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56"/>
    <p:restoredTop sz="94535"/>
  </p:normalViewPr>
  <p:slideViewPr>
    <p:cSldViewPr snapToGrid="0" snapToObjects="1">
      <p:cViewPr varScale="1">
        <p:scale>
          <a:sx n="99" d="100"/>
          <a:sy n="99" d="100"/>
        </p:scale>
        <p:origin x="2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89ABB-35DC-7C48-BBC6-B5866D7E6C39}" type="datetimeFigureOut">
              <a:rPr lang="en-US" smtClean="0"/>
              <a:t>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5B4F1-B676-0E40-B181-2B3A24997B57}" type="slidenum">
              <a:rPr lang="en-US" smtClean="0"/>
              <a:t>‹#›</a:t>
            </a:fld>
            <a:endParaRPr lang="en-US"/>
          </a:p>
        </p:txBody>
      </p:sp>
    </p:spTree>
    <p:extLst>
      <p:ext uri="{BB962C8B-B14F-4D97-AF65-F5344CB8AC3E}">
        <p14:creationId xmlns:p14="http://schemas.microsoft.com/office/powerpoint/2010/main" val="365573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a:t>This is a guide on how to </a:t>
            </a:r>
            <a:r>
              <a:rPr lang="en-US" baseline="0" dirty="0"/>
              <a:t>turn business concepts into technical concepts</a:t>
            </a:r>
            <a:r>
              <a:rPr lang="en-US" dirty="0"/>
              <a:t>.</a:t>
            </a:r>
            <a:r>
              <a:rPr lang="en-US" baseline="0" dirty="0"/>
              <a:t> Presentations in this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Technical Introduction: Key concepts that make up IBM Blockchain Platform and Hyperledger Fabric</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Using IBM Blockchain Platform: How to use the IBM Blockchain Platform toolset</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Modeling Blockchain Applications: Turning business concepts into technical concepts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Architectural Good Practices: How to create blockchains that work well</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What’s New in Technology: Recent developments in Fabric and IBM Blockchain Platform</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28419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7EA6310-BFA0-1F40-9EB7-B73783FEBD1A}" type="slidenum">
              <a:rPr lang="en-US" smtClean="0"/>
              <a:t>41</a:t>
            </a:fld>
            <a:endParaRPr lang="en-US" dirty="0"/>
          </a:p>
        </p:txBody>
      </p:sp>
      <p:sp>
        <p:nvSpPr>
          <p:cNvPr id="5" name="Date Placeholder 4">
            <a:extLst>
              <a:ext uri="{FF2B5EF4-FFF2-40B4-BE49-F238E27FC236}">
                <a16:creationId xmlns:a16="http://schemas.microsoft.com/office/drawing/2014/main" id="{D61DDCAA-D21B-2D44-B986-D047DC62319E}"/>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227744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43</a:t>
            </a:fld>
            <a:endParaRPr lang="en-US" dirty="0"/>
          </a:p>
        </p:txBody>
      </p:sp>
    </p:spTree>
    <p:extLst>
      <p:ext uri="{BB962C8B-B14F-4D97-AF65-F5344CB8AC3E}">
        <p14:creationId xmlns:p14="http://schemas.microsoft.com/office/powerpoint/2010/main" val="78236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45</a:t>
            </a:fld>
            <a:endParaRPr lang="en-US" dirty="0"/>
          </a:p>
        </p:txBody>
      </p:sp>
    </p:spTree>
    <p:extLst>
      <p:ext uri="{BB962C8B-B14F-4D97-AF65-F5344CB8AC3E}">
        <p14:creationId xmlns:p14="http://schemas.microsoft.com/office/powerpoint/2010/main" val="207685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46</a:t>
            </a:fld>
            <a:endParaRPr lang="en-US" dirty="0"/>
          </a:p>
        </p:txBody>
      </p:sp>
    </p:spTree>
    <p:extLst>
      <p:ext uri="{BB962C8B-B14F-4D97-AF65-F5344CB8AC3E}">
        <p14:creationId xmlns:p14="http://schemas.microsoft.com/office/powerpoint/2010/main" val="1935897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EA6310-BFA0-1F40-9EB7-B73783FEBD1A}" type="slidenum">
              <a:rPr lang="en-US" smtClean="0"/>
              <a:t>47</a:t>
            </a:fld>
            <a:endParaRPr lang="en-US" dirty="0"/>
          </a:p>
        </p:txBody>
      </p:sp>
      <p:sp>
        <p:nvSpPr>
          <p:cNvPr id="5" name="Date Placeholder 4">
            <a:extLst>
              <a:ext uri="{FF2B5EF4-FFF2-40B4-BE49-F238E27FC236}">
                <a16:creationId xmlns:a16="http://schemas.microsoft.com/office/drawing/2014/main" id="{929ACFA2-2DEA-9645-B63E-C78F33EC847F}"/>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38980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en-US" dirty="0"/>
              <a:t>This is the IBM Blockchain Platform in a single chart. IBP is not just a hosting platform, but it aims to help with the entire lifecycle of a blockchain solution from inception through to deployment and beyond. The simplified architecture diagram on the right shows how the platform is put together. It’s built on the IBM Cloud platform, although other options are available, and makes use of the Hyperledger Fabric run time. There are a set of tools for solution development as well as tools to allow clients to govern and operate blockchain business networks.</a:t>
            </a:r>
          </a:p>
          <a:p>
            <a:pPr marL="228600" indent="-228600" eaLnBrk="1" hangingPunct="1">
              <a:spcBef>
                <a:spcPct val="0"/>
              </a:spcBef>
            </a:pPr>
            <a:endParaRPr lang="en-US" dirty="0"/>
          </a:p>
          <a:p>
            <a:pPr marL="228600" indent="-228600" eaLnBrk="1" hangingPunct="1">
              <a:spcBef>
                <a:spcPct val="0"/>
              </a:spcBef>
            </a:pPr>
            <a:r>
              <a:rPr lang="en-US" dirty="0"/>
              <a:t>IBM’s key differentiators are down the left: (a) advanced TOOLING for building, operating and growing blockchain networks, and (b) the ability to deploy blockchains ANYWHERE. (c) Of course, everything is backed by the OPEN Hyperledger Fabric technology.</a:t>
            </a:r>
          </a:p>
          <a:p>
            <a:pPr marL="228600" indent="-228600" eaLnBrk="1" hangingPunct="1">
              <a:spcBef>
                <a:spcPct val="0"/>
              </a:spcBef>
            </a:pPr>
            <a:endParaRPr lang="en-US" dirty="0"/>
          </a:p>
          <a:p>
            <a:pPr marL="228600" indent="-228600" eaLnBrk="1" hangingPunct="1">
              <a:spcBef>
                <a:spcPct val="0"/>
              </a:spcBef>
            </a:pPr>
            <a:r>
              <a:rPr lang="en-US" dirty="0"/>
              <a:t>The next few charts go into detail on each of these ideas.</a:t>
            </a:r>
          </a:p>
          <a:p>
            <a:pPr marL="228600" indent="-228600" eaLnBrk="1" hangingPunct="1">
              <a:spcBef>
                <a:spcPct val="0"/>
              </a:spcBef>
            </a:pPr>
            <a:endParaRPr lang="en-US" dirty="0"/>
          </a:p>
        </p:txBody>
      </p:sp>
    </p:spTree>
    <p:extLst>
      <p:ext uri="{BB962C8B-B14F-4D97-AF65-F5344CB8AC3E}">
        <p14:creationId xmlns:p14="http://schemas.microsoft.com/office/powerpoint/2010/main" val="3808164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VSCode image credit: </a:t>
            </a:r>
            <a:r>
              <a:rPr lang="en-US" dirty="0" err="1"/>
              <a:t>en.wikipedia.org</a:t>
            </a: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u="none" strike="noStrike" kern="1200" cap="none" spc="0" normalizeH="0" baseline="0" noProof="0" smtClean="0">
                <a:ln>
                  <a:noFill/>
                </a:ln>
                <a:solidFill>
                  <a:srgbClr val="FFFFFF"/>
                </a:solidFill>
                <a:effectLst/>
                <a:uLnTx/>
                <a:uFillTx/>
                <a:latin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15</a:t>
            </a:fld>
            <a:endParaRPr kumimoji="0" lang="en-US" sz="120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372655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en-US" dirty="0"/>
              <a:t>This is an overview on IBM’s general strategy for blockchain. The foundation of everything is IBM’s continued participation in the Hyperledger project. On top of that we have the IBM Blockchain Platform that allows business networks to develop, govern and operate </a:t>
            </a:r>
            <a:r>
              <a:rPr lang="en-US" dirty="0" err="1"/>
              <a:t>blockchains</a:t>
            </a:r>
            <a:r>
              <a:rPr lang="en-US" dirty="0"/>
              <a:t>. The solutions on top of that include everything that IBM has developed, and continues to develop for solving particular industry needs - such as food trust. Finally, in order to scale we will need to nurture an effective ecosystem of business partners. Critical to all of these aspects is a services capability that can help make blockchain a success for clients.</a:t>
            </a:r>
          </a:p>
        </p:txBody>
      </p:sp>
    </p:spTree>
    <p:extLst>
      <p:ext uri="{BB962C8B-B14F-4D97-AF65-F5344CB8AC3E}">
        <p14:creationId xmlns:p14="http://schemas.microsoft.com/office/powerpoint/2010/main" val="424605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770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0240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36</a:t>
            </a:fld>
            <a:endParaRPr lang="en-US"/>
          </a:p>
        </p:txBody>
      </p:sp>
    </p:spTree>
    <p:extLst>
      <p:ext uri="{BB962C8B-B14F-4D97-AF65-F5344CB8AC3E}">
        <p14:creationId xmlns:p14="http://schemas.microsoft.com/office/powerpoint/2010/main" val="190799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we’ve covered in this session.</a:t>
            </a:r>
          </a:p>
        </p:txBody>
      </p:sp>
      <p:sp>
        <p:nvSpPr>
          <p:cNvPr id="4" name="Slide Number Placeholder 3"/>
          <p:cNvSpPr>
            <a:spLocks noGrp="1"/>
          </p:cNvSpPr>
          <p:nvPr>
            <p:ph type="sldNum" sz="quarter" idx="10"/>
          </p:nvPr>
        </p:nvSpPr>
        <p:spPr/>
        <p:txBody>
          <a:bodyPr/>
          <a:lstStyle/>
          <a:p>
            <a:fld id="{67EA6310-BFA0-1F40-9EB7-B73783FEBD1A}" type="slidenum">
              <a:rPr lang="en-US" smtClean="0"/>
              <a:t>38</a:t>
            </a:fld>
            <a:endParaRPr lang="en-US" dirty="0"/>
          </a:p>
        </p:txBody>
      </p:sp>
      <p:sp>
        <p:nvSpPr>
          <p:cNvPr id="5" name="Date Placeholder 4">
            <a:extLst>
              <a:ext uri="{FF2B5EF4-FFF2-40B4-BE49-F238E27FC236}">
                <a16:creationId xmlns:a16="http://schemas.microsoft.com/office/drawing/2014/main" id="{D61DDCAA-D21B-2D44-B986-D047DC62319E}"/>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410252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60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5C-5134-2540-BDB9-990BBBCE0B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B16DC6-3B3F-D54C-BC3E-EDB9E73C2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956F6B-5B24-B144-9553-2C8B46EE3BFA}"/>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FB03D159-D04A-9D45-80FC-DC8E49A0E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E27D8-9529-1F4D-BDEB-9C07B8CB4DF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469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ACE4-0A2A-0444-8C0B-811AF122F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0E8E3-27EF-364F-8D8E-A0D53DCF1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8595B-1021-DB45-9C86-EA8E78AAEFC7}"/>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AEA5CC76-6FBF-AD43-86B9-DB02866AA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78E34-7A57-CE49-AD0A-9CEB4DA85989}"/>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61990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AEC66-29CC-104E-B3E7-22129F0E7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B2E6A-F547-4A43-A6FE-7E69DC607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A5608-092B-F348-B663-765BED525FC1}"/>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F38D1C30-A215-644F-A4DE-FDC0EEF94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68C93-AD67-3C44-AE8A-41DE513DD52A}"/>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52684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25797526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2604912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6083" y="6387897"/>
            <a:ext cx="576613" cy="235207"/>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75" y="2246715"/>
            <a:ext cx="2685925" cy="373693"/>
          </a:xfrm>
          <a:prstGeom prst="rect">
            <a:avLst/>
          </a:prstGeom>
        </p:spPr>
      </p:pic>
      <p:sp>
        <p:nvSpPr>
          <p:cNvPr id="4" name="Text Placeholder 3"/>
          <p:cNvSpPr>
            <a:spLocks noGrp="1"/>
          </p:cNvSpPr>
          <p:nvPr>
            <p:ph type="body" sz="quarter" idx="10"/>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86267" y="872355"/>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07968" y="-119267"/>
            <a:ext cx="10969208" cy="6387896"/>
          </a:xfrm>
          <a:prstGeom prst="rect">
            <a:avLst/>
          </a:prstGeom>
        </p:spPr>
      </p:pic>
    </p:spTree>
    <p:extLst>
      <p:ext uri="{BB962C8B-B14F-4D97-AF65-F5344CB8AC3E}">
        <p14:creationId xmlns:p14="http://schemas.microsoft.com/office/powerpoint/2010/main" val="8858746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9330267" y="6356351"/>
            <a:ext cx="2844800" cy="365125"/>
          </a:xfrm>
          <a:prstGeom prst="rect">
            <a:avLst/>
          </a:prstGeom>
        </p:spPr>
        <p:txBody>
          <a:bodyPr/>
          <a:lstStyle>
            <a:lvl1pPr>
              <a:defRPr sz="1067">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5" y="2927503"/>
            <a:ext cx="1719643" cy="701463"/>
          </a:xfrm>
          <a:prstGeom prst="rect">
            <a:avLst/>
          </a:prstGeom>
        </p:spPr>
      </p:pic>
    </p:spTree>
    <p:extLst>
      <p:ext uri="{BB962C8B-B14F-4D97-AF65-F5344CB8AC3E}">
        <p14:creationId xmlns:p14="http://schemas.microsoft.com/office/powerpoint/2010/main" val="107333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67643" y="6521997"/>
            <a:ext cx="6412020" cy="124691"/>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1067" b="0" i="0" dirty="0">
                <a:solidFill>
                  <a:prstClr val="black">
                    <a:lumMod val="50000"/>
                    <a:lumOff val="50000"/>
                  </a:prstClr>
                </a:solidFill>
                <a:latin typeface="Arial" panose="020B0604020202020204" pitchFamily="34" charset="0"/>
                <a:ea typeface="IBM Plex Sans" charset="0"/>
                <a:cs typeface="Arial" panose="020B0604020202020204" pitchFamily="34" charset="0"/>
              </a:rPr>
              <a:t>© 2019 IBM Corporation</a:t>
            </a:r>
            <a:endParaRPr lang="en-US" sz="1067" b="0" i="0" dirty="0">
              <a:solidFill>
                <a:prstClr val="black">
                  <a:lumMod val="50000"/>
                  <a:lumOff val="50000"/>
                </a:prstClr>
              </a:solidFill>
              <a:latin typeface="Arial" panose="020B0604020202020204" pitchFamily="34" charset="0"/>
              <a:ea typeface="IBM Plex Sans" charset="0"/>
              <a:cs typeface="Arial" panose="020B0604020202020204" pitchFamily="34" charset="0"/>
            </a:endParaRPr>
          </a:p>
        </p:txBody>
      </p:sp>
      <p:sp>
        <p:nvSpPr>
          <p:cNvPr id="5" name="Slide Number Placeholder 4"/>
          <p:cNvSpPr>
            <a:spLocks noGrp="1"/>
          </p:cNvSpPr>
          <p:nvPr>
            <p:ph type="sldNum" sz="quarter" idx="12"/>
          </p:nvPr>
        </p:nvSpPr>
        <p:spPr>
          <a:xfrm>
            <a:off x="9330267" y="6356352"/>
            <a:ext cx="2844800" cy="365125"/>
          </a:xfrm>
          <a:prstGeom prst="rect">
            <a:avLst/>
          </a:prstGeom>
        </p:spPr>
        <p:txBody>
          <a:bodyPr/>
          <a:lstStyle>
            <a:lvl1pPr>
              <a:defRPr sz="1067">
                <a:solidFill>
                  <a:schemeClr val="bg1">
                    <a:lumMod val="50000"/>
                  </a:schemeClr>
                </a:solidFill>
              </a:defRPr>
            </a:lvl1pPr>
          </a:lstStyle>
          <a:p>
            <a:pPr defTabSz="609570"/>
            <a:fld id="{08BF69C1-739F-1B47-B5E3-FA651BCAB105}" type="slidenum">
              <a:rPr lang="en-US" smtClean="0">
                <a:solidFill>
                  <a:prstClr val="white">
                    <a:lumMod val="50000"/>
                  </a:prstClr>
                </a:solidFill>
              </a:rPr>
              <a:pPr defTabSz="609570"/>
              <a:t>‹#›</a:t>
            </a:fld>
            <a:endParaRPr lang="en-US">
              <a:solidFill>
                <a:prstClr val="white">
                  <a:lumMod val="50000"/>
                </a:prstClr>
              </a:solidFill>
            </a:endParaRPr>
          </a:p>
        </p:txBody>
      </p:sp>
      <p:sp>
        <p:nvSpPr>
          <p:cNvPr id="8" name="Text Placeholder 7"/>
          <p:cNvSpPr>
            <a:spLocks noGrp="1"/>
          </p:cNvSpPr>
          <p:nvPr>
            <p:ph type="body" sz="quarter" idx="13" hasCustomPrompt="1"/>
          </p:nvPr>
        </p:nvSpPr>
        <p:spPr>
          <a:xfrm>
            <a:off x="167641" y="192619"/>
            <a:ext cx="9517896" cy="762000"/>
          </a:xfrm>
        </p:spPr>
        <p:txBody>
          <a:bodyPr/>
          <a:lstStyle>
            <a:lvl1pPr marL="0" indent="0">
              <a:buNone/>
              <a:defRPr sz="32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67220" y="1083735"/>
            <a:ext cx="9518649" cy="1250951"/>
          </a:xfrm>
        </p:spPr>
        <p:txBody>
          <a:bodyPr>
            <a:noAutofit/>
          </a:bodyPr>
          <a:lstStyle>
            <a:lvl1pPr marL="220122" indent="-220122">
              <a:tabLst/>
              <a:defRPr sz="1867" baseline="0"/>
            </a:lvl1pPr>
            <a:lvl2pPr>
              <a:defRPr sz="1867"/>
            </a:lvl2pPr>
            <a:lvl3pPr>
              <a:defRPr sz="1867"/>
            </a:lvl3pPr>
            <a:lvl4pPr>
              <a:defRPr sz="1867"/>
            </a:lvl4pPr>
            <a:lvl5pPr>
              <a:defRPr sz="1867"/>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82573" y="236051"/>
            <a:ext cx="1615440" cy="259080"/>
          </a:xfrm>
          <a:prstGeom prst="rect">
            <a:avLst/>
          </a:prstGeom>
        </p:spPr>
      </p:pic>
    </p:spTree>
    <p:extLst>
      <p:ext uri="{BB962C8B-B14F-4D97-AF65-F5344CB8AC3E}">
        <p14:creationId xmlns:p14="http://schemas.microsoft.com/office/powerpoint/2010/main" val="3839586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985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1C95-E353-AF48-B211-6674A8364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509B2-320C-0E43-AFCE-229840576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7F30D-EEB4-9E4A-88EC-0C2FC7021FAA}"/>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6681D2AC-E75F-4346-AF5A-C0A0DD0BA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94A4B-80CA-4144-B28C-A1A56C274ACE}"/>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81273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B3EF-F989-2549-9D47-DABABF09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6EBB9-8FB2-9D4A-B4B8-49F54ADD3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46A6BE-7E99-854D-B3B8-7E8EEA6BF3E4}"/>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8D3B815A-C593-A942-B931-5BE83B440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B3726-65E9-3547-B385-11305A7AFB82}"/>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30084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039-984F-EF48-B332-D7A8FCE9D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6BCB0-87CE-E344-8171-DDB118E1C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8E1B0-83EF-7646-A1BB-13FC4FA3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7BFFD0-15F4-AB47-B0EB-7868E97CEB3B}"/>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6" name="Footer Placeholder 5">
            <a:extLst>
              <a:ext uri="{FF2B5EF4-FFF2-40B4-BE49-F238E27FC236}">
                <a16:creationId xmlns:a16="http://schemas.microsoft.com/office/drawing/2014/main" id="{F8F3F60D-5B64-BA47-A07B-DEB6FC919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FD9DE-CB39-EB43-97BD-EF80D5BE5134}"/>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06588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E186-865E-E549-978B-8D2148C03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58C851-FA57-844D-B8BC-191635D48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E1E25-6A79-D045-A821-CB4BED6D5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155E51-B1C0-7145-9492-C00817590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4927C-7FD4-964E-95E1-D5581D15D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FBA9E5-FF3A-C44C-A6B8-90F1FB70B1EB}"/>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8" name="Footer Placeholder 7">
            <a:extLst>
              <a:ext uri="{FF2B5EF4-FFF2-40B4-BE49-F238E27FC236}">
                <a16:creationId xmlns:a16="http://schemas.microsoft.com/office/drawing/2014/main" id="{6A25E23F-2156-EF40-AC20-15C419B9F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E8134-6423-934E-96F5-CB0E0038E2EC}"/>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12780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FF7-55D0-2A4E-BF52-BBD75CB3B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41318-3265-514A-B0EB-1FF4B6BEC5E8}"/>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4" name="Footer Placeholder 3">
            <a:extLst>
              <a:ext uri="{FF2B5EF4-FFF2-40B4-BE49-F238E27FC236}">
                <a16:creationId xmlns:a16="http://schemas.microsoft.com/office/drawing/2014/main" id="{B9475C62-55E2-E34F-94D3-161EE356F9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A85F2E-B816-714E-98D5-B21F34C3A61F}"/>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3805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E6D20-758B-B64E-9C2B-74B1A64498DC}"/>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3" name="Footer Placeholder 2">
            <a:extLst>
              <a:ext uri="{FF2B5EF4-FFF2-40B4-BE49-F238E27FC236}">
                <a16:creationId xmlns:a16="http://schemas.microsoft.com/office/drawing/2014/main" id="{5AA73BB7-C388-F340-9CF2-72B34B6523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6D6D7B-8175-4D4B-963D-20FB654455BB}"/>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10044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B4F2-7C40-A342-96E7-28FFD07E5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43253-69A8-4545-B633-F290861F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F945-1B58-3A40-B287-CD29FA4D9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D8855-9E52-C641-9B5B-9AD5144B19EE}"/>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6" name="Footer Placeholder 5">
            <a:extLst>
              <a:ext uri="{FF2B5EF4-FFF2-40B4-BE49-F238E27FC236}">
                <a16:creationId xmlns:a16="http://schemas.microsoft.com/office/drawing/2014/main" id="{653B5C05-9D10-8545-AB85-61BC804E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53DBA-C8E0-724F-9178-D638EFF4D30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57015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9642-E14B-6F49-AEC6-C4145F135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164C48-E87E-0144-AAD4-3F5B29D41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A45822-3129-014B-983A-9E4DD4A26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639C1-75FE-2B46-8CCB-693FDB9087AF}"/>
              </a:ext>
            </a:extLst>
          </p:cNvPr>
          <p:cNvSpPr>
            <a:spLocks noGrp="1"/>
          </p:cNvSpPr>
          <p:nvPr>
            <p:ph type="dt" sz="half" idx="10"/>
          </p:nvPr>
        </p:nvSpPr>
        <p:spPr/>
        <p:txBody>
          <a:bodyPr/>
          <a:lstStyle/>
          <a:p>
            <a:fld id="{AE65F25F-23C3-6A43-BA8D-AE2C40AD7945}" type="datetimeFigureOut">
              <a:rPr lang="en-US" smtClean="0"/>
              <a:t>2/22/20</a:t>
            </a:fld>
            <a:endParaRPr lang="en-US"/>
          </a:p>
        </p:txBody>
      </p:sp>
      <p:sp>
        <p:nvSpPr>
          <p:cNvPr id="6" name="Footer Placeholder 5">
            <a:extLst>
              <a:ext uri="{FF2B5EF4-FFF2-40B4-BE49-F238E27FC236}">
                <a16:creationId xmlns:a16="http://schemas.microsoft.com/office/drawing/2014/main" id="{FB84A2B6-66AE-E445-8568-66446C7770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C81D0B-5D1F-BF41-AD76-0862CF3EA12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25767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82EF9-E162-534E-8488-046D9EB30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5359A-8FB2-EE43-A51E-8C5D2E026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A652-D0BA-3744-AA6E-7222FF3FD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5F25F-23C3-6A43-BA8D-AE2C40AD7945}" type="datetimeFigureOut">
              <a:rPr lang="en-US" smtClean="0"/>
              <a:t>2/22/20</a:t>
            </a:fld>
            <a:endParaRPr lang="en-US"/>
          </a:p>
        </p:txBody>
      </p:sp>
      <p:sp>
        <p:nvSpPr>
          <p:cNvPr id="5" name="Footer Placeholder 4">
            <a:extLst>
              <a:ext uri="{FF2B5EF4-FFF2-40B4-BE49-F238E27FC236}">
                <a16:creationId xmlns:a16="http://schemas.microsoft.com/office/drawing/2014/main" id="{102B3171-D408-9D45-B3C1-A6D728AD8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431870-19B0-B44B-B9B3-8C8FF1952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A350D-A59E-DD49-8196-D6BEE6FF4A53}" type="slidenum">
              <a:rPr lang="en-US" smtClean="0"/>
              <a:t>‹#›</a:t>
            </a:fld>
            <a:endParaRPr lang="en-US"/>
          </a:p>
        </p:txBody>
      </p:sp>
    </p:spTree>
    <p:extLst>
      <p:ext uri="{BB962C8B-B14F-4D97-AF65-F5344CB8AC3E}">
        <p14:creationId xmlns:p14="http://schemas.microsoft.com/office/powerpoint/2010/main" val="202908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2.png"/><Relationship Id="rId7"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9.png"/><Relationship Id="rId7"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40.png"/><Relationship Id="rId10"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hyperlink" Target="https://cloud.ibm.com/catalog/services/blockchain-platform" TargetMode="External"/><Relationship Id="rId3" Type="http://schemas.openxmlformats.org/officeDocument/2006/relationships/hyperlink" Target="https://marketplace.visualstudio.com/items?itemName=IBMBlockchain.ibm-blockchain-platform" TargetMode="External"/><Relationship Id="rId7" Type="http://schemas.openxmlformats.org/officeDocument/2006/relationships/hyperlink" Target="https://ibm.co/398sxeT"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s://www.ibm.com/cloud" TargetMode="External"/><Relationship Id="rId5" Type="http://schemas.openxmlformats.org/officeDocument/2006/relationships/hyperlink" Target="https://bit.ly/2RS2R02" TargetMode="External"/><Relationship Id="rId4" Type="http://schemas.openxmlformats.org/officeDocument/2006/relationships/hyperlink" Target="https://bit.l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bit.ly/2RS2R02"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ibm.co/2GROsL0" TargetMode="External"/><Relationship Id="rId2" Type="http://schemas.openxmlformats.org/officeDocument/2006/relationships/hyperlink" Target="https://ibm.co/36U1QZM"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bm.biz/BdqDWA"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IBM/blockchainbean2"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ibm.biz/BdqDWA"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www.ibm.com/partnerworld/public" TargetMode="External"/><Relationship Id="rId5" Type="http://schemas.openxmlformats.org/officeDocument/2006/relationships/hyperlink" Target="https://careers.ibm.com/" TargetMode="External"/><Relationship Id="rId4" Type="http://schemas.openxmlformats.org/officeDocument/2006/relationships/hyperlink" Target="https://cloud.ibm.com/registration/whitelist"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cloud.ibm.com/registration/whitelist"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developer.ibm.com/openlabs/event/IBP-EVENT-DEM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marketplace.visualstudio.com/items?itemName=IBMBlockchain.ibm-blockchain-platform"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cloud.ibm.com/docs/containers?topic=containers-ibm-cloud-kubernetes-service-technology" TargetMode="Externa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s://cloud.ibm.com/docs/containers?topic=containers-ibm-cloud-kubernetes-service-technology"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s://cloud.ibm.com/docs/containers?topic=containers-ibm-cloud-kubernetes-service-technology"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hyperledger-fabric.readthedocs.io/en/release-2.0/" TargetMode="External"/><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hyperlink" Target="https://www.hyperledger.org/projects/fabric"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9007891" cy="660400"/>
          </a:xfrm>
        </p:spPr>
        <p:txBody>
          <a:bodyPr>
            <a:noAutofit/>
          </a:bodyPr>
          <a:lstStyle/>
          <a:p>
            <a:r>
              <a:rPr lang="en-US" sz="4000" dirty="0">
                <a:latin typeface="Arial" charset="0"/>
                <a:ea typeface="Arial" charset="0"/>
                <a:cs typeface="Arial" charset="0"/>
              </a:rPr>
              <a:t>How to create a supply chain Blockchain App</a:t>
            </a:r>
          </a:p>
        </p:txBody>
      </p:sp>
      <p:sp>
        <p:nvSpPr>
          <p:cNvPr id="7" name="Text Placeholder 6"/>
          <p:cNvSpPr>
            <a:spLocks noGrp="1"/>
          </p:cNvSpPr>
          <p:nvPr>
            <p:ph type="body" sz="quarter" idx="13"/>
          </p:nvPr>
        </p:nvSpPr>
        <p:spPr>
          <a:xfrm>
            <a:off x="167640" y="1344164"/>
            <a:ext cx="8129692" cy="1068088"/>
          </a:xfrm>
        </p:spPr>
        <p:txBody>
          <a:bodyPr/>
          <a:lstStyle/>
          <a:p>
            <a:r>
              <a:rPr lang="en-US" dirty="0"/>
              <a:t>Introduction</a:t>
            </a:r>
          </a:p>
        </p:txBody>
      </p:sp>
      <p:sp>
        <p:nvSpPr>
          <p:cNvPr id="24" name="TextBox 23"/>
          <p:cNvSpPr txBox="1"/>
          <p:nvPr/>
        </p:nvSpPr>
        <p:spPr>
          <a:xfrm>
            <a:off x="36667" y="6058413"/>
            <a:ext cx="947695" cy="25654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609585" fontAlgn="auto">
              <a:spcBef>
                <a:spcPts val="0"/>
              </a:spcBef>
              <a:spcAft>
                <a:spcPts val="0"/>
              </a:spcAft>
              <a:defRPr/>
            </a:pPr>
            <a:r>
              <a:rPr lang="en-US" sz="1067" b="0" kern="0" dirty="0">
                <a:solidFill>
                  <a:prstClr val="white"/>
                </a:solidFill>
                <a:latin typeface="Arial" charset="0"/>
                <a:ea typeface="Arial" charset="0"/>
                <a:cs typeface="Arial" charset="0"/>
              </a:rPr>
              <a:t>Feb 22 2020</a:t>
            </a:r>
          </a:p>
        </p:txBody>
      </p:sp>
      <p:sp>
        <p:nvSpPr>
          <p:cNvPr id="2" name="Text Placeholder 1"/>
          <p:cNvSpPr>
            <a:spLocks noGrp="1"/>
          </p:cNvSpPr>
          <p:nvPr>
            <p:ph type="body" sz="quarter" idx="11"/>
          </p:nvPr>
        </p:nvSpPr>
        <p:spPr>
          <a:xfrm>
            <a:off x="167639" y="3374046"/>
            <a:ext cx="4852655" cy="1007245"/>
          </a:xfrm>
        </p:spPr>
        <p:txBody>
          <a:bodyPr/>
          <a:lstStyle/>
          <a:p>
            <a:r>
              <a:rPr lang="en-US" dirty="0"/>
              <a:t>Lennart Frantzell, IBM Developer Advocate, SF  </a:t>
            </a:r>
          </a:p>
          <a:p>
            <a:r>
              <a:rPr lang="en-US" dirty="0"/>
              <a:t>Grant Steinfeld, IBM Developer Advocate, NYC</a:t>
            </a:r>
          </a:p>
        </p:txBody>
      </p:sp>
      <p:grpSp>
        <p:nvGrpSpPr>
          <p:cNvPr id="19" name="Group 18">
            <a:extLst>
              <a:ext uri="{FF2B5EF4-FFF2-40B4-BE49-F238E27FC236}">
                <a16:creationId xmlns:a16="http://schemas.microsoft.com/office/drawing/2014/main" id="{394B2007-4AF3-134D-91FC-2DAC9DBF3548}"/>
              </a:ext>
            </a:extLst>
          </p:cNvPr>
          <p:cNvGrpSpPr/>
          <p:nvPr/>
        </p:nvGrpSpPr>
        <p:grpSpPr>
          <a:xfrm>
            <a:off x="8079420" y="3838344"/>
            <a:ext cx="3943707" cy="2696753"/>
            <a:chOff x="6084582" y="2908251"/>
            <a:chExt cx="2957781" cy="2022565"/>
          </a:xfrm>
        </p:grpSpPr>
        <p:sp>
          <p:nvSpPr>
            <p:cNvPr id="20" name="Rectangle 8">
              <a:extLst>
                <a:ext uri="{FF2B5EF4-FFF2-40B4-BE49-F238E27FC236}">
                  <a16:creationId xmlns:a16="http://schemas.microsoft.com/office/drawing/2014/main" id="{BB0B1D85-B9C8-8B43-A59F-89AC2F9CFCE9}"/>
                </a:ext>
              </a:extLst>
            </p:cNvPr>
            <p:cNvSpPr/>
            <p:nvPr/>
          </p:nvSpPr>
          <p:spPr>
            <a:xfrm>
              <a:off x="6084582" y="2908251"/>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dirty="0">
                <a:solidFill>
                  <a:prstClr val="white"/>
                </a:solidFill>
                <a:ea typeface="Arial" charset="0"/>
                <a:cs typeface="Arial" charset="0"/>
              </a:endParaRPr>
            </a:p>
          </p:txBody>
        </p:sp>
        <p:pic>
          <p:nvPicPr>
            <p:cNvPr id="21" name="Picture 20">
              <a:extLst>
                <a:ext uri="{FF2B5EF4-FFF2-40B4-BE49-F238E27FC236}">
                  <a16:creationId xmlns:a16="http://schemas.microsoft.com/office/drawing/2014/main" id="{E5BE0D5F-7563-8748-BFA9-B5D7F5F900F8}"/>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279786" y="4164795"/>
              <a:ext cx="258892" cy="221537"/>
            </a:xfrm>
            <a:prstGeom prst="rect">
              <a:avLst/>
            </a:prstGeom>
          </p:spPr>
        </p:pic>
        <p:sp>
          <p:nvSpPr>
            <p:cNvPr id="22" name="TextBox 21">
              <a:extLst>
                <a:ext uri="{FF2B5EF4-FFF2-40B4-BE49-F238E27FC236}">
                  <a16:creationId xmlns:a16="http://schemas.microsoft.com/office/drawing/2014/main" id="{FDD743D2-64C9-B345-9F2E-2A94ABCAD698}"/>
                </a:ext>
              </a:extLst>
            </p:cNvPr>
            <p:cNvSpPr txBox="1"/>
            <p:nvPr/>
          </p:nvSpPr>
          <p:spPr>
            <a:xfrm>
              <a:off x="6084582" y="3024358"/>
              <a:ext cx="2957781" cy="238575"/>
            </a:xfrm>
            <a:prstGeom prst="rect">
              <a:avLst/>
            </a:prstGeom>
            <a:noFill/>
          </p:spPr>
          <p:txBody>
            <a:bodyPr wrap="none" rtlCol="0">
              <a:spAutoFit/>
            </a:bodyPr>
            <a:lstStyle/>
            <a:p>
              <a:pPr>
                <a:defRPr/>
              </a:pPr>
              <a:r>
                <a:rPr lang="en-US" sz="1467" b="1" kern="0" dirty="0">
                  <a:solidFill>
                    <a:srgbClr val="FF0000"/>
                  </a:solidFill>
                  <a:latin typeface="Arial" charset="0"/>
                  <a:ea typeface="ＭＳ Ｐゴシック" pitchFamily="34" charset="-128"/>
                  <a:cs typeface="Arial" charset="0"/>
                </a:rPr>
                <a:t>IBM Blockchain Platform Technical Series</a:t>
              </a:r>
            </a:p>
          </p:txBody>
        </p:sp>
        <p:sp>
          <p:nvSpPr>
            <p:cNvPr id="23" name="TextBox 34">
              <a:extLst>
                <a:ext uri="{FF2B5EF4-FFF2-40B4-BE49-F238E27FC236}">
                  <a16:creationId xmlns:a16="http://schemas.microsoft.com/office/drawing/2014/main" id="{E358EDE9-45E3-DB48-ACFA-E1F48FB6EF7C}"/>
                </a:ext>
              </a:extLst>
            </p:cNvPr>
            <p:cNvSpPr txBox="1"/>
            <p:nvPr/>
          </p:nvSpPr>
          <p:spPr>
            <a:xfrm>
              <a:off x="6520631" y="4144219"/>
              <a:ext cx="1926249"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Architectural Good Practices</a:t>
              </a:r>
            </a:p>
          </p:txBody>
        </p:sp>
        <p:sp>
          <p:nvSpPr>
            <p:cNvPr id="25" name="TextBox 34">
              <a:extLst>
                <a:ext uri="{FF2B5EF4-FFF2-40B4-BE49-F238E27FC236}">
                  <a16:creationId xmlns:a16="http://schemas.microsoft.com/office/drawing/2014/main" id="{C406FE89-9CD6-4647-88B0-EA36CC24F2D7}"/>
                </a:ext>
              </a:extLst>
            </p:cNvPr>
            <p:cNvSpPr txBox="1"/>
            <p:nvPr/>
          </p:nvSpPr>
          <p:spPr>
            <a:xfrm>
              <a:off x="6520631" y="3848139"/>
              <a:ext cx="244201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kern="0" dirty="0">
                  <a:solidFill>
                    <a:srgbClr val="FF0000"/>
                  </a:solidFill>
                  <a:latin typeface="Arial" charset="0"/>
                  <a:cs typeface="Arial" charset="0"/>
                </a:rPr>
                <a:t>Modeling Blockchain Applications</a:t>
              </a:r>
            </a:p>
          </p:txBody>
        </p:sp>
        <p:sp>
          <p:nvSpPr>
            <p:cNvPr id="26" name="TextBox 25">
              <a:extLst>
                <a:ext uri="{FF2B5EF4-FFF2-40B4-BE49-F238E27FC236}">
                  <a16:creationId xmlns:a16="http://schemas.microsoft.com/office/drawing/2014/main" id="{030744B9-85C8-4042-94C8-06BBCA94700D}"/>
                </a:ext>
              </a:extLst>
            </p:cNvPr>
            <p:cNvSpPr txBox="1"/>
            <p:nvPr/>
          </p:nvSpPr>
          <p:spPr>
            <a:xfrm>
              <a:off x="6520631" y="4417070"/>
              <a:ext cx="1809630"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What’s New in Technology</a:t>
              </a:r>
            </a:p>
          </p:txBody>
        </p:sp>
        <p:sp>
          <p:nvSpPr>
            <p:cNvPr id="27" name="TextBox 34">
              <a:extLst>
                <a:ext uri="{FF2B5EF4-FFF2-40B4-BE49-F238E27FC236}">
                  <a16:creationId xmlns:a16="http://schemas.microsoft.com/office/drawing/2014/main" id="{F403287E-20FB-2B4E-ABBB-ADC4C6383231}"/>
                </a:ext>
              </a:extLst>
            </p:cNvPr>
            <p:cNvSpPr txBox="1"/>
            <p:nvPr/>
          </p:nvSpPr>
          <p:spPr>
            <a:xfrm>
              <a:off x="6520631" y="3566642"/>
              <a:ext cx="2076531"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Using IBM Blockchain Platform</a:t>
              </a:r>
            </a:p>
          </p:txBody>
        </p:sp>
        <p:pic>
          <p:nvPicPr>
            <p:cNvPr id="28" name="Picture 27">
              <a:extLst>
                <a:ext uri="{FF2B5EF4-FFF2-40B4-BE49-F238E27FC236}">
                  <a16:creationId xmlns:a16="http://schemas.microsoft.com/office/drawing/2014/main" id="{098D9382-24F2-F343-80A3-7DDEABC48F7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69830" y="3281614"/>
              <a:ext cx="268848" cy="268848"/>
            </a:xfrm>
            <a:prstGeom prst="rect">
              <a:avLst/>
            </a:prstGeom>
          </p:spPr>
        </p:pic>
        <p:pic>
          <p:nvPicPr>
            <p:cNvPr id="29" name="Picture 28">
              <a:extLst>
                <a:ext uri="{FF2B5EF4-FFF2-40B4-BE49-F238E27FC236}">
                  <a16:creationId xmlns:a16="http://schemas.microsoft.com/office/drawing/2014/main" id="{5A272283-91BA-8545-B255-902DEBDF067E}"/>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0735" y="4463163"/>
              <a:ext cx="207984" cy="207984"/>
            </a:xfrm>
            <a:prstGeom prst="rect">
              <a:avLst/>
            </a:prstGeom>
          </p:spPr>
        </p:pic>
        <p:pic>
          <p:nvPicPr>
            <p:cNvPr id="30" name="Picture 29">
              <a:extLst>
                <a:ext uri="{FF2B5EF4-FFF2-40B4-BE49-F238E27FC236}">
                  <a16:creationId xmlns:a16="http://schemas.microsoft.com/office/drawing/2014/main" id="{70301DEE-FAF5-CE41-82DD-E9F5D3F9C208}"/>
                </a:ext>
              </a:extLst>
            </p:cNvPr>
            <p:cNvPicPr>
              <a:picLocks noChangeAspect="1"/>
            </p:cNvPicPr>
            <p:nvPr/>
          </p:nvPicPr>
          <p:blipFill>
            <a:blip r:embed="rId7">
              <a:duotone>
                <a:prstClr val="black"/>
                <a:srgbClr val="FF0000">
                  <a:tint val="45000"/>
                  <a:satMod val="400000"/>
                </a:srgbClr>
              </a:duotone>
            </a:blip>
            <a:stretch>
              <a:fillRect/>
            </a:stretch>
          </p:blipFill>
          <p:spPr>
            <a:xfrm>
              <a:off x="6270153" y="3858628"/>
              <a:ext cx="249018" cy="249018"/>
            </a:xfrm>
            <a:prstGeom prst="rect">
              <a:avLst/>
            </a:prstGeom>
          </p:spPr>
        </p:pic>
        <p:sp>
          <p:nvSpPr>
            <p:cNvPr id="31" name="TextBox 35">
              <a:extLst>
                <a:ext uri="{FF2B5EF4-FFF2-40B4-BE49-F238E27FC236}">
                  <a16:creationId xmlns:a16="http://schemas.microsoft.com/office/drawing/2014/main" id="{F1E7C6ED-9756-8B4C-96AD-D363D37EE55C}"/>
                </a:ext>
              </a:extLst>
            </p:cNvPr>
            <p:cNvSpPr txBox="1"/>
            <p:nvPr/>
          </p:nvSpPr>
          <p:spPr>
            <a:xfrm>
              <a:off x="6518719" y="3274905"/>
              <a:ext cx="151868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Technical Introduction</a:t>
              </a:r>
            </a:p>
          </p:txBody>
        </p:sp>
        <p:pic>
          <p:nvPicPr>
            <p:cNvPr id="32" name="Picture 31">
              <a:extLst>
                <a:ext uri="{FF2B5EF4-FFF2-40B4-BE49-F238E27FC236}">
                  <a16:creationId xmlns:a16="http://schemas.microsoft.com/office/drawing/2014/main" id="{4A4230EF-0A55-EC46-B121-581D52173F51}"/>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7568" y="3587943"/>
              <a:ext cx="214187" cy="214187"/>
            </a:xfrm>
            <a:prstGeom prst="rect">
              <a:avLst/>
            </a:prstGeom>
          </p:spPr>
        </p:pic>
      </p:grpSp>
    </p:spTree>
    <p:extLst>
      <p:ext uri="{BB962C8B-B14F-4D97-AF65-F5344CB8AC3E}">
        <p14:creationId xmlns:p14="http://schemas.microsoft.com/office/powerpoint/2010/main" val="50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1458-CD19-B641-906E-1606AB415C43}"/>
              </a:ext>
            </a:extLst>
          </p:cNvPr>
          <p:cNvSpPr>
            <a:spLocks noGrp="1"/>
          </p:cNvSpPr>
          <p:nvPr>
            <p:ph type="body" sz="quarter" idx="13"/>
          </p:nvPr>
        </p:nvSpPr>
        <p:spPr/>
        <p:txBody>
          <a:bodyPr>
            <a:normAutofit/>
          </a:bodyPr>
          <a:lstStyle/>
          <a:p>
            <a:r>
              <a:rPr lang="en-US" sz="4000" b="1" dirty="0">
                <a:solidFill>
                  <a:schemeClr val="accent1">
                    <a:lumMod val="75000"/>
                  </a:schemeClr>
                </a:solidFill>
              </a:rPr>
              <a:t>The Blockchain</a:t>
            </a:r>
          </a:p>
        </p:txBody>
      </p:sp>
      <p:sp>
        <p:nvSpPr>
          <p:cNvPr id="3" name="Text Placeholder 2">
            <a:extLst>
              <a:ext uri="{FF2B5EF4-FFF2-40B4-BE49-F238E27FC236}">
                <a16:creationId xmlns:a16="http://schemas.microsoft.com/office/drawing/2014/main" id="{A783EFDC-E0D0-2946-8A2E-E21DA0642F10}"/>
              </a:ext>
            </a:extLst>
          </p:cNvPr>
          <p:cNvSpPr>
            <a:spLocks noGrp="1"/>
          </p:cNvSpPr>
          <p:nvPr>
            <p:ph type="body" sz="quarter" idx="22"/>
          </p:nvPr>
        </p:nvSpPr>
        <p:spPr>
          <a:xfrm>
            <a:off x="11559230" y="6698512"/>
            <a:ext cx="632770" cy="1224992"/>
          </a:xfrm>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39CA451D-AA42-9B4C-BD08-B3809AD7FA80}"/>
              </a:ext>
            </a:extLst>
          </p:cNvPr>
          <p:cNvPicPr>
            <a:picLocks noChangeAspect="1"/>
          </p:cNvPicPr>
          <p:nvPr/>
        </p:nvPicPr>
        <p:blipFill>
          <a:blip r:embed="rId2"/>
          <a:stretch>
            <a:fillRect/>
          </a:stretch>
        </p:blipFill>
        <p:spPr>
          <a:xfrm>
            <a:off x="510363" y="1541550"/>
            <a:ext cx="10185518" cy="4686300"/>
          </a:xfrm>
          <a:prstGeom prst="rect">
            <a:avLst/>
          </a:prstGeom>
        </p:spPr>
      </p:pic>
    </p:spTree>
    <p:extLst>
      <p:ext uri="{BB962C8B-B14F-4D97-AF65-F5344CB8AC3E}">
        <p14:creationId xmlns:p14="http://schemas.microsoft.com/office/powerpoint/2010/main" val="651797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FF182-2AB4-FB43-A9F1-0AA04D0096C8}"/>
              </a:ext>
            </a:extLst>
          </p:cNvPr>
          <p:cNvSpPr>
            <a:spLocks noGrp="1"/>
          </p:cNvSpPr>
          <p:nvPr>
            <p:ph type="body" sz="quarter" idx="13"/>
          </p:nvPr>
        </p:nvSpPr>
        <p:spPr/>
        <p:txBody>
          <a:bodyPr/>
          <a:lstStyle/>
          <a:p>
            <a:r>
              <a:rPr lang="en-US" dirty="0"/>
              <a:t> </a:t>
            </a:r>
          </a:p>
        </p:txBody>
      </p:sp>
      <p:pic>
        <p:nvPicPr>
          <p:cNvPr id="5" name="Picture 4" descr="A screenshot of a cell phone&#10;&#10;Description automatically generated">
            <a:extLst>
              <a:ext uri="{FF2B5EF4-FFF2-40B4-BE49-F238E27FC236}">
                <a16:creationId xmlns:a16="http://schemas.microsoft.com/office/drawing/2014/main" id="{5832B0EE-CD4A-5B4B-B7C0-9A5D3FF72CCF}"/>
              </a:ext>
            </a:extLst>
          </p:cNvPr>
          <p:cNvPicPr>
            <a:picLocks noChangeAspect="1"/>
          </p:cNvPicPr>
          <p:nvPr/>
        </p:nvPicPr>
        <p:blipFill>
          <a:blip r:embed="rId2"/>
          <a:stretch>
            <a:fillRect/>
          </a:stretch>
        </p:blipFill>
        <p:spPr>
          <a:xfrm>
            <a:off x="1517904" y="329184"/>
            <a:ext cx="8540496" cy="6313272"/>
          </a:xfrm>
          <a:prstGeom prst="rect">
            <a:avLst/>
          </a:prstGeom>
        </p:spPr>
      </p:pic>
    </p:spTree>
    <p:extLst>
      <p:ext uri="{BB962C8B-B14F-4D97-AF65-F5344CB8AC3E}">
        <p14:creationId xmlns:p14="http://schemas.microsoft.com/office/powerpoint/2010/main" val="3394314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E4505-B61B-CD41-9C47-D5F86EA9A8E5}"/>
              </a:ext>
            </a:extLst>
          </p:cNvPr>
          <p:cNvSpPr>
            <a:spLocks noGrp="1"/>
          </p:cNvSpPr>
          <p:nvPr>
            <p:ph type="body" sz="quarter" idx="13"/>
          </p:nvPr>
        </p:nvSpPr>
        <p:spPr/>
        <p:txBody>
          <a:bodyPr/>
          <a:lstStyle/>
          <a:p>
            <a:r>
              <a:rPr lang="en-US" b="1" dirty="0">
                <a:solidFill>
                  <a:schemeClr val="accent1"/>
                </a:solidFill>
              </a:rPr>
              <a:t>So what makes a Blockchain a Ledger?</a:t>
            </a:r>
          </a:p>
        </p:txBody>
      </p:sp>
      <p:sp>
        <p:nvSpPr>
          <p:cNvPr id="3" name="Text Placeholder 2">
            <a:extLst>
              <a:ext uri="{FF2B5EF4-FFF2-40B4-BE49-F238E27FC236}">
                <a16:creationId xmlns:a16="http://schemas.microsoft.com/office/drawing/2014/main" id="{2B2A6BF8-6154-C74E-8E03-9699AECF8C52}"/>
              </a:ext>
            </a:extLst>
          </p:cNvPr>
          <p:cNvSpPr>
            <a:spLocks noGrp="1"/>
          </p:cNvSpPr>
          <p:nvPr>
            <p:ph type="body" sz="quarter" idx="22"/>
          </p:nvPr>
        </p:nvSpPr>
        <p:spPr/>
        <p:txBody>
          <a:bodyPr/>
          <a:lstStyle/>
          <a:p>
            <a:r>
              <a:rPr lang="en-US" dirty="0"/>
              <a:t> </a:t>
            </a:r>
          </a:p>
        </p:txBody>
      </p:sp>
      <p:pic>
        <p:nvPicPr>
          <p:cNvPr id="5" name="Picture 4" descr="A screenshot of a cell phone&#10;&#10;Description automatically generated">
            <a:extLst>
              <a:ext uri="{FF2B5EF4-FFF2-40B4-BE49-F238E27FC236}">
                <a16:creationId xmlns:a16="http://schemas.microsoft.com/office/drawing/2014/main" id="{A1E98379-D5F2-B74E-99B5-B3548F2627EA}"/>
              </a:ext>
            </a:extLst>
          </p:cNvPr>
          <p:cNvPicPr>
            <a:picLocks noChangeAspect="1"/>
          </p:cNvPicPr>
          <p:nvPr/>
        </p:nvPicPr>
        <p:blipFill>
          <a:blip r:embed="rId2"/>
          <a:stretch>
            <a:fillRect/>
          </a:stretch>
        </p:blipFill>
        <p:spPr>
          <a:xfrm>
            <a:off x="512064" y="950976"/>
            <a:ext cx="9710928" cy="5281930"/>
          </a:xfrm>
          <a:prstGeom prst="rect">
            <a:avLst/>
          </a:prstGeom>
        </p:spPr>
      </p:pic>
      <p:sp>
        <p:nvSpPr>
          <p:cNvPr id="6" name="TextBox 5">
            <a:extLst>
              <a:ext uri="{FF2B5EF4-FFF2-40B4-BE49-F238E27FC236}">
                <a16:creationId xmlns:a16="http://schemas.microsoft.com/office/drawing/2014/main" id="{85CFC1FA-C599-B741-A801-D2CFE1081944}"/>
              </a:ext>
            </a:extLst>
          </p:cNvPr>
          <p:cNvSpPr txBox="1"/>
          <p:nvPr/>
        </p:nvSpPr>
        <p:spPr>
          <a:xfrm>
            <a:off x="2408349" y="6349285"/>
            <a:ext cx="2736711" cy="369332"/>
          </a:xfrm>
          <a:prstGeom prst="rect">
            <a:avLst/>
          </a:prstGeom>
          <a:noFill/>
        </p:spPr>
        <p:txBody>
          <a:bodyPr wrap="none" rtlCol="0">
            <a:spAutoFit/>
          </a:bodyPr>
          <a:lstStyle/>
          <a:p>
            <a:r>
              <a:rPr lang="en-US" b="1" dirty="0"/>
              <a:t>Accounts don’t use erasers</a:t>
            </a:r>
          </a:p>
        </p:txBody>
      </p:sp>
    </p:spTree>
    <p:extLst>
      <p:ext uri="{BB962C8B-B14F-4D97-AF65-F5344CB8AC3E}">
        <p14:creationId xmlns:p14="http://schemas.microsoft.com/office/powerpoint/2010/main" val="4263693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93C15C-0C90-6349-8F4C-5042F65F3F72}"/>
              </a:ext>
            </a:extLst>
          </p:cNvPr>
          <p:cNvSpPr>
            <a:spLocks noGrp="1"/>
          </p:cNvSpPr>
          <p:nvPr>
            <p:ph type="body" sz="quarter" idx="13"/>
          </p:nvPr>
        </p:nvSpPr>
        <p:spPr>
          <a:xfrm>
            <a:off x="0" y="248864"/>
            <a:ext cx="10358120" cy="1348931"/>
          </a:xfrm>
        </p:spPr>
        <p:txBody>
          <a:bodyPr/>
          <a:lstStyle/>
          <a:p>
            <a:r>
              <a:rPr lang="en-US" b="1" dirty="0">
                <a:solidFill>
                  <a:schemeClr val="accent1">
                    <a:lumMod val="75000"/>
                  </a:schemeClr>
                </a:solidFill>
              </a:rPr>
              <a:t>Smart Contract</a:t>
            </a:r>
          </a:p>
        </p:txBody>
      </p:sp>
      <p:sp>
        <p:nvSpPr>
          <p:cNvPr id="3" name="Text Placeholder 2">
            <a:extLst>
              <a:ext uri="{FF2B5EF4-FFF2-40B4-BE49-F238E27FC236}">
                <a16:creationId xmlns:a16="http://schemas.microsoft.com/office/drawing/2014/main" id="{8DFDAFC7-A57E-E143-9D00-FFE97F7A2484}"/>
              </a:ext>
            </a:extLst>
          </p:cNvPr>
          <p:cNvSpPr>
            <a:spLocks noGrp="1"/>
          </p:cNvSpPr>
          <p:nvPr>
            <p:ph type="body" sz="quarter" idx="22"/>
          </p:nvPr>
        </p:nvSpPr>
        <p:spPr>
          <a:xfrm flipV="1">
            <a:off x="11235734" y="5648136"/>
            <a:ext cx="795137" cy="45719"/>
          </a:xfrm>
        </p:spPr>
        <p:txBody>
          <a:bodyPr>
            <a:normAutofit fontScale="25000" lnSpcReduction="20000"/>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8B5ABA04-E323-6E4E-972E-19D2003113A5}"/>
              </a:ext>
            </a:extLst>
          </p:cNvPr>
          <p:cNvPicPr>
            <a:picLocks noChangeAspect="1"/>
          </p:cNvPicPr>
          <p:nvPr/>
        </p:nvPicPr>
        <p:blipFill>
          <a:blip r:embed="rId2"/>
          <a:stretch>
            <a:fillRect/>
          </a:stretch>
        </p:blipFill>
        <p:spPr>
          <a:xfrm>
            <a:off x="956265" y="1133449"/>
            <a:ext cx="8142915" cy="5074413"/>
          </a:xfrm>
          <a:prstGeom prst="rect">
            <a:avLst/>
          </a:prstGeom>
        </p:spPr>
      </p:pic>
      <p:sp>
        <p:nvSpPr>
          <p:cNvPr id="6" name="TextBox 5">
            <a:extLst>
              <a:ext uri="{FF2B5EF4-FFF2-40B4-BE49-F238E27FC236}">
                <a16:creationId xmlns:a16="http://schemas.microsoft.com/office/drawing/2014/main" id="{B85D3BAB-671B-E843-9893-1F30A7C3FE7E}"/>
              </a:ext>
            </a:extLst>
          </p:cNvPr>
          <p:cNvSpPr txBox="1"/>
          <p:nvPr/>
        </p:nvSpPr>
        <p:spPr>
          <a:xfrm>
            <a:off x="5550195" y="6207862"/>
            <a:ext cx="3096040" cy="461665"/>
          </a:xfrm>
          <a:prstGeom prst="rect">
            <a:avLst/>
          </a:prstGeom>
          <a:noFill/>
        </p:spPr>
        <p:txBody>
          <a:bodyPr wrap="none" rtlCol="0">
            <a:spAutoFit/>
          </a:bodyPr>
          <a:lstStyle/>
          <a:p>
            <a:r>
              <a:rPr lang="en-US" sz="2400" b="1" dirty="0">
                <a:solidFill>
                  <a:schemeClr val="accent1">
                    <a:lumMod val="75000"/>
                  </a:schemeClr>
                </a:solidFill>
              </a:rPr>
              <a:t>Like Stored Procedures</a:t>
            </a:r>
          </a:p>
        </p:txBody>
      </p:sp>
      <p:sp>
        <p:nvSpPr>
          <p:cNvPr id="4" name="Rectangle 3">
            <a:extLst>
              <a:ext uri="{FF2B5EF4-FFF2-40B4-BE49-F238E27FC236}">
                <a16:creationId xmlns:a16="http://schemas.microsoft.com/office/drawing/2014/main" id="{BCC91AAA-DCA1-7943-968D-36390E997232}"/>
              </a:ext>
            </a:extLst>
          </p:cNvPr>
          <p:cNvSpPr/>
          <p:nvPr/>
        </p:nvSpPr>
        <p:spPr>
          <a:xfrm>
            <a:off x="8477671" y="473805"/>
            <a:ext cx="3155548" cy="2062103"/>
          </a:xfrm>
          <a:prstGeom prst="rect">
            <a:avLst/>
          </a:prstGeom>
        </p:spPr>
        <p:txBody>
          <a:bodyPr wrap="square">
            <a:spAutoFit/>
          </a:bodyPr>
          <a:lstStyle/>
          <a:p>
            <a:r>
              <a:rPr lang="en-US" sz="1600" dirty="0">
                <a:solidFill>
                  <a:srgbClr val="222222"/>
                </a:solidFill>
                <a:latin typeface="arial" panose="020B0604020202020204" pitchFamily="34" charset="0"/>
              </a:rPr>
              <a:t>Hyperledger Fabric allows users to define  policies  around the execution of </a:t>
            </a:r>
            <a:r>
              <a:rPr lang="en-US" sz="1600" dirty="0" err="1">
                <a:solidFill>
                  <a:srgbClr val="222222"/>
                </a:solidFill>
                <a:latin typeface="arial" panose="020B0604020202020204" pitchFamily="34" charset="0"/>
              </a:rPr>
              <a:t>chaincode</a:t>
            </a:r>
            <a:r>
              <a:rPr lang="en-US" sz="1600" dirty="0">
                <a:solidFill>
                  <a:srgbClr val="222222"/>
                </a:solidFill>
                <a:latin typeface="arial" panose="020B0604020202020204" pitchFamily="34" charset="0"/>
              </a:rPr>
              <a:t>. These endorsement policies define which peers need to agree on the results of a transaction before it can be added to the ledger.</a:t>
            </a:r>
            <a:endParaRPr lang="en-US" sz="1600" dirty="0"/>
          </a:p>
        </p:txBody>
      </p:sp>
    </p:spTree>
    <p:extLst>
      <p:ext uri="{BB962C8B-B14F-4D97-AF65-F5344CB8AC3E}">
        <p14:creationId xmlns:p14="http://schemas.microsoft.com/office/powerpoint/2010/main" val="95564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984DA9EB-C7DE-1549-8903-29E84858058F}"/>
              </a:ext>
            </a:extLst>
          </p:cNvPr>
          <p:cNvSpPr/>
          <p:nvPr/>
        </p:nvSpPr>
        <p:spPr>
          <a:xfrm>
            <a:off x="297071" y="5454566"/>
            <a:ext cx="3868725" cy="872098"/>
          </a:xfrm>
          <a:prstGeom prst="rect">
            <a:avLst/>
          </a:prstGeom>
          <a:noFill/>
        </p:spPr>
        <p:txBody>
          <a:bodyPr wrap="square">
            <a:spAutoFit/>
          </a:bodyPr>
          <a:lstStyle/>
          <a:p>
            <a:pPr algn="ctr" defTabSz="609585">
              <a:defRPr/>
            </a:pPr>
            <a:r>
              <a:rPr lang="en-US" sz="1867" b="1" dirty="0">
                <a:latin typeface="Arial" panose="020B0604020202020204" pitchFamily="34" charset="0"/>
                <a:ea typeface="Arial" charset="0"/>
                <a:cs typeface="Arial" panose="020B0604020202020204" pitchFamily="34" charset="0"/>
              </a:rPr>
              <a:t>Advanced tooling</a:t>
            </a:r>
          </a:p>
          <a:p>
            <a:pPr algn="ctr" defTabSz="609585">
              <a:defRPr/>
            </a:pPr>
            <a:r>
              <a:rPr lang="en-US" sz="1600" dirty="0">
                <a:solidFill>
                  <a:schemeClr val="accent6">
                    <a:lumMod val="50000"/>
                  </a:schemeClr>
                </a:solidFill>
                <a:latin typeface="Arial" panose="020B0604020202020204" pitchFamily="34" charset="0"/>
                <a:ea typeface="Arial" charset="0"/>
                <a:cs typeface="Arial" panose="020B0604020202020204" pitchFamily="34" charset="0"/>
              </a:rPr>
              <a:t>Create &amp; manage smart contracts, applications &amp; networks</a:t>
            </a:r>
          </a:p>
        </p:txBody>
      </p:sp>
      <p:sp>
        <p:nvSpPr>
          <p:cNvPr id="91" name="Rectangle 90">
            <a:extLst>
              <a:ext uri="{FF2B5EF4-FFF2-40B4-BE49-F238E27FC236}">
                <a16:creationId xmlns:a16="http://schemas.microsoft.com/office/drawing/2014/main" id="{51E91C1B-B882-1542-B6C7-61F4492FEDB6}"/>
              </a:ext>
            </a:extLst>
          </p:cNvPr>
          <p:cNvSpPr/>
          <p:nvPr/>
        </p:nvSpPr>
        <p:spPr>
          <a:xfrm>
            <a:off x="4232082" y="5454566"/>
            <a:ext cx="3687337" cy="872098"/>
          </a:xfrm>
          <a:prstGeom prst="rect">
            <a:avLst/>
          </a:prstGeom>
          <a:noFill/>
        </p:spPr>
        <p:txBody>
          <a:bodyPr wrap="square">
            <a:spAutoFit/>
          </a:bodyPr>
          <a:lstStyle/>
          <a:p>
            <a:pPr algn="ctr" defTabSz="609585">
              <a:defRPr/>
            </a:pPr>
            <a:r>
              <a:rPr lang="en-US" sz="1867" b="1" dirty="0">
                <a:latin typeface="Arial" panose="020B0604020202020204" pitchFamily="34" charset="0"/>
                <a:ea typeface="Arial" charset="0"/>
                <a:cs typeface="Arial" panose="020B0604020202020204" pitchFamily="34" charset="0"/>
              </a:rPr>
              <a:t>Open technology</a:t>
            </a:r>
          </a:p>
          <a:p>
            <a:pPr algn="ctr" defTabSz="609585">
              <a:defRPr/>
            </a:pPr>
            <a:r>
              <a:rPr lang="en-US" sz="1600" dirty="0">
                <a:solidFill>
                  <a:schemeClr val="accent6">
                    <a:lumMod val="50000"/>
                  </a:schemeClr>
                </a:solidFill>
                <a:latin typeface="Arial" panose="020B0604020202020204" pitchFamily="34" charset="0"/>
                <a:ea typeface="Arial" charset="0"/>
                <a:cs typeface="Arial" panose="020B0604020202020204" pitchFamily="34" charset="0"/>
              </a:rPr>
              <a:t>Hyperledger Fabric,</a:t>
            </a:r>
          </a:p>
          <a:p>
            <a:pPr algn="ctr" defTabSz="609585">
              <a:defRPr/>
            </a:pPr>
            <a:r>
              <a:rPr lang="en-US" sz="1600" dirty="0">
                <a:solidFill>
                  <a:schemeClr val="accent6">
                    <a:lumMod val="50000"/>
                  </a:schemeClr>
                </a:solidFill>
                <a:latin typeface="Arial" panose="020B0604020202020204" pitchFamily="34" charset="0"/>
                <a:ea typeface="Arial" charset="0"/>
                <a:cs typeface="Arial" panose="020B0604020202020204" pitchFamily="34" charset="0"/>
              </a:rPr>
              <a:t>Containers, Kubernetes</a:t>
            </a:r>
          </a:p>
        </p:txBody>
      </p:sp>
      <p:sp>
        <p:nvSpPr>
          <p:cNvPr id="92" name="Rectangle 91">
            <a:extLst>
              <a:ext uri="{FF2B5EF4-FFF2-40B4-BE49-F238E27FC236}">
                <a16:creationId xmlns:a16="http://schemas.microsoft.com/office/drawing/2014/main" id="{E2C49F0F-19ED-1141-868B-B05B642FD4EE}"/>
              </a:ext>
            </a:extLst>
          </p:cNvPr>
          <p:cNvSpPr/>
          <p:nvPr/>
        </p:nvSpPr>
        <p:spPr>
          <a:xfrm>
            <a:off x="8221678" y="5454566"/>
            <a:ext cx="3430441" cy="872098"/>
          </a:xfrm>
          <a:prstGeom prst="rect">
            <a:avLst/>
          </a:prstGeom>
          <a:noFill/>
        </p:spPr>
        <p:txBody>
          <a:bodyPr wrap="square">
            <a:spAutoFit/>
          </a:bodyPr>
          <a:lstStyle/>
          <a:p>
            <a:pPr algn="ctr" defTabSz="609585">
              <a:defRPr/>
            </a:pPr>
            <a:r>
              <a:rPr lang="en-US" sz="1867" b="1" dirty="0">
                <a:latin typeface="Arial" panose="020B0604020202020204" pitchFamily="34" charset="0"/>
                <a:ea typeface="Arial" charset="0"/>
                <a:cs typeface="Arial" panose="020B0604020202020204" pitchFamily="34" charset="0"/>
              </a:rPr>
              <a:t>Deploy anywhere</a:t>
            </a:r>
          </a:p>
          <a:p>
            <a:pPr algn="ctr" defTabSz="609585">
              <a:defRPr/>
            </a:pPr>
            <a:r>
              <a:rPr lang="en-US" sz="1600" dirty="0">
                <a:solidFill>
                  <a:schemeClr val="accent6">
                    <a:lumMod val="50000"/>
                  </a:schemeClr>
                </a:solidFill>
                <a:latin typeface="Arial" panose="020B0604020202020204" pitchFamily="34" charset="0"/>
                <a:ea typeface="Arial" charset="0"/>
                <a:cs typeface="Arial" panose="020B0604020202020204" pitchFamily="34" charset="0"/>
              </a:rPr>
              <a:t>Comprehensive cloud &amp; </a:t>
            </a:r>
          </a:p>
          <a:p>
            <a:pPr algn="ctr" defTabSz="609585">
              <a:defRPr/>
            </a:pPr>
            <a:r>
              <a:rPr lang="en-US" sz="1600" dirty="0">
                <a:solidFill>
                  <a:schemeClr val="accent6">
                    <a:lumMod val="50000"/>
                  </a:schemeClr>
                </a:solidFill>
                <a:latin typeface="Arial" panose="020B0604020202020204" pitchFamily="34" charset="0"/>
                <a:ea typeface="Arial" charset="0"/>
                <a:cs typeface="Arial" panose="020B0604020202020204" pitchFamily="34" charset="0"/>
              </a:rPr>
              <a:t>on-premises options</a:t>
            </a:r>
          </a:p>
        </p:txBody>
      </p:sp>
      <p:sp>
        <p:nvSpPr>
          <p:cNvPr id="4" name="Text Placeholder 3">
            <a:extLst>
              <a:ext uri="{FF2B5EF4-FFF2-40B4-BE49-F238E27FC236}">
                <a16:creationId xmlns:a16="http://schemas.microsoft.com/office/drawing/2014/main" id="{7DA93814-789D-CC45-946B-2AFE089C7F57}"/>
              </a:ext>
            </a:extLst>
          </p:cNvPr>
          <p:cNvSpPr>
            <a:spLocks noGrp="1"/>
          </p:cNvSpPr>
          <p:nvPr>
            <p:ph type="body" sz="quarter" idx="13"/>
          </p:nvPr>
        </p:nvSpPr>
        <p:spPr>
          <a:xfrm>
            <a:off x="847657" y="22583"/>
            <a:ext cx="10358120" cy="1348931"/>
          </a:xfrm>
        </p:spPr>
        <p:txBody>
          <a:bodyPr/>
          <a:lstStyle/>
          <a:p>
            <a:pPr algn="ctr"/>
            <a:r>
              <a:rPr lang="en-US" b="1" dirty="0">
                <a:solidFill>
                  <a:schemeClr val="accent1">
                    <a:lumMod val="75000"/>
                  </a:schemeClr>
                </a:solidFill>
              </a:rPr>
              <a:t>Introducing IBM Blockchain Platform v2.1.2</a:t>
            </a:r>
          </a:p>
          <a:p>
            <a:pPr algn="ctr"/>
            <a:r>
              <a:rPr lang="en-US" sz="2133" i="1" dirty="0">
                <a:solidFill>
                  <a:schemeClr val="accent6">
                    <a:lumMod val="50000"/>
                  </a:schemeClr>
                </a:solidFill>
              </a:rPr>
              <a:t>Build, operate and grow Hyperledger Fabric networks</a:t>
            </a:r>
            <a:endParaRPr lang="en-US" sz="2133" b="1" i="1" dirty="0">
              <a:solidFill>
                <a:schemeClr val="accent6">
                  <a:lumMod val="50000"/>
                </a:schemeClr>
              </a:solidFill>
            </a:endParaRPr>
          </a:p>
        </p:txBody>
      </p:sp>
      <p:grpSp>
        <p:nvGrpSpPr>
          <p:cNvPr id="7" name="Group 6">
            <a:extLst>
              <a:ext uri="{FF2B5EF4-FFF2-40B4-BE49-F238E27FC236}">
                <a16:creationId xmlns:a16="http://schemas.microsoft.com/office/drawing/2014/main" id="{DF3C596C-F110-C846-99A9-241A3D4951B2}"/>
              </a:ext>
            </a:extLst>
          </p:cNvPr>
          <p:cNvGrpSpPr/>
          <p:nvPr/>
        </p:nvGrpSpPr>
        <p:grpSpPr>
          <a:xfrm>
            <a:off x="1430605" y="1164990"/>
            <a:ext cx="9290295" cy="4232422"/>
            <a:chOff x="1072953" y="873742"/>
            <a:chExt cx="6967721" cy="3174316"/>
          </a:xfrm>
        </p:grpSpPr>
        <p:sp>
          <p:nvSpPr>
            <p:cNvPr id="54" name="Rounded Rectangle 53">
              <a:extLst>
                <a:ext uri="{FF2B5EF4-FFF2-40B4-BE49-F238E27FC236}">
                  <a16:creationId xmlns:a16="http://schemas.microsoft.com/office/drawing/2014/main" id="{0FA46FD1-A220-9E43-B661-FF3E007CC406}"/>
                </a:ext>
              </a:extLst>
            </p:cNvPr>
            <p:cNvSpPr/>
            <p:nvPr/>
          </p:nvSpPr>
          <p:spPr>
            <a:xfrm>
              <a:off x="1072953" y="873742"/>
              <a:ext cx="6967721" cy="3174316"/>
            </a:xfrm>
            <a:prstGeom prst="roundRect">
              <a:avLst>
                <a:gd name="adj" fmla="val 3690"/>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51" name="Rounded Rectangle 50">
              <a:extLst>
                <a:ext uri="{FF2B5EF4-FFF2-40B4-BE49-F238E27FC236}">
                  <a16:creationId xmlns:a16="http://schemas.microsoft.com/office/drawing/2014/main" id="{64DFB1E0-ADC7-854F-8F68-E18F0B32002F}"/>
                </a:ext>
              </a:extLst>
            </p:cNvPr>
            <p:cNvSpPr/>
            <p:nvPr/>
          </p:nvSpPr>
          <p:spPr>
            <a:xfrm>
              <a:off x="2331410" y="3000217"/>
              <a:ext cx="4480250" cy="965711"/>
            </a:xfrm>
            <a:prstGeom prst="roundRect">
              <a:avLst>
                <a:gd name="adj" fmla="val 369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rial" panose="020B0604020202020204" pitchFamily="34" charset="0"/>
                <a:cs typeface="Arial" panose="020B0604020202020204" pitchFamily="34" charset="0"/>
              </a:endParaRPr>
            </a:p>
          </p:txBody>
        </p:sp>
        <p:sp>
          <p:nvSpPr>
            <p:cNvPr id="75" name="Rounded Rectangle 74">
              <a:extLst>
                <a:ext uri="{FF2B5EF4-FFF2-40B4-BE49-F238E27FC236}">
                  <a16:creationId xmlns:a16="http://schemas.microsoft.com/office/drawing/2014/main" id="{8BE639C4-EF08-8D43-B9C8-9FB3C852D081}"/>
                </a:ext>
              </a:extLst>
            </p:cNvPr>
            <p:cNvSpPr/>
            <p:nvPr/>
          </p:nvSpPr>
          <p:spPr>
            <a:xfrm>
              <a:off x="1168982" y="939660"/>
              <a:ext cx="1109273" cy="3025002"/>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867" b="1" dirty="0">
                  <a:solidFill>
                    <a:schemeClr val="tx1"/>
                  </a:solidFill>
                  <a:latin typeface="Arial" panose="020B0604020202020204" pitchFamily="34" charset="0"/>
                  <a:cs typeface="Arial" panose="020B0604020202020204" pitchFamily="34" charset="0"/>
                </a:rPr>
                <a:t>Developer</a:t>
              </a:r>
            </a:p>
            <a:p>
              <a:pPr algn="ctr" defTabSz="609585">
                <a:defRPr/>
              </a:pPr>
              <a:r>
                <a:rPr lang="en-US" sz="1867" b="1" dirty="0">
                  <a:solidFill>
                    <a:schemeClr val="tx1"/>
                  </a:solidFill>
                  <a:latin typeface="Arial" panose="020B0604020202020204" pitchFamily="34" charset="0"/>
                  <a:cs typeface="Arial" panose="020B0604020202020204" pitchFamily="34" charset="0"/>
                </a:rPr>
                <a:t> tools</a:t>
              </a:r>
            </a:p>
          </p:txBody>
        </p:sp>
        <p:sp>
          <p:nvSpPr>
            <p:cNvPr id="77" name="Rounded Rectangle 76">
              <a:extLst>
                <a:ext uri="{FF2B5EF4-FFF2-40B4-BE49-F238E27FC236}">
                  <a16:creationId xmlns:a16="http://schemas.microsoft.com/office/drawing/2014/main" id="{B7B1EBAA-E48C-CE4D-9D5A-C92F4FD64D62}"/>
                </a:ext>
              </a:extLst>
            </p:cNvPr>
            <p:cNvSpPr/>
            <p:nvPr/>
          </p:nvSpPr>
          <p:spPr>
            <a:xfrm>
              <a:off x="2335261" y="948265"/>
              <a:ext cx="4472838" cy="965711"/>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b="1">
                <a:solidFill>
                  <a:srgbClr val="0164FF"/>
                </a:solidFill>
                <a:latin typeface="Arial" panose="020B0604020202020204" pitchFamily="34" charset="0"/>
                <a:cs typeface="Arial" panose="020B0604020202020204" pitchFamily="34" charset="0"/>
              </a:endParaRPr>
            </a:p>
          </p:txBody>
        </p:sp>
        <p:pic>
          <p:nvPicPr>
            <p:cNvPr id="79" name="Picture 2" descr="Image result for Hyperledger Fabric">
              <a:extLst>
                <a:ext uri="{FF2B5EF4-FFF2-40B4-BE49-F238E27FC236}">
                  <a16:creationId xmlns:a16="http://schemas.microsoft.com/office/drawing/2014/main" id="{11C7A727-CBD2-0541-B023-81C6BF0C9E92}"/>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42053" y="1087136"/>
              <a:ext cx="2266712" cy="635617"/>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a:extLst>
                <a:ext uri="{FF2B5EF4-FFF2-40B4-BE49-F238E27FC236}">
                  <a16:creationId xmlns:a16="http://schemas.microsoft.com/office/drawing/2014/main" id="{F53A9F76-B8E6-1244-BFEA-418D2E76C28B}"/>
                </a:ext>
              </a:extLst>
            </p:cNvPr>
            <p:cNvSpPr/>
            <p:nvPr/>
          </p:nvSpPr>
          <p:spPr>
            <a:xfrm>
              <a:off x="6865746" y="932576"/>
              <a:ext cx="1109272" cy="3032086"/>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r>
                <a:rPr lang="en-US" sz="1867" b="1" dirty="0">
                  <a:solidFill>
                    <a:schemeClr val="tx1"/>
                  </a:solidFill>
                  <a:latin typeface="Arial" panose="020B0604020202020204" pitchFamily="34" charset="0"/>
                  <a:cs typeface="Arial" panose="020B0604020202020204" pitchFamily="34" charset="0"/>
                </a:rPr>
                <a:t>Operator </a:t>
              </a:r>
            </a:p>
            <a:p>
              <a:pPr algn="ctr" defTabSz="609585">
                <a:defRPr/>
              </a:pPr>
              <a:r>
                <a:rPr lang="en-US" sz="1867" b="1" dirty="0">
                  <a:solidFill>
                    <a:schemeClr val="tx1"/>
                  </a:solidFill>
                  <a:latin typeface="Arial" panose="020B0604020202020204" pitchFamily="34" charset="0"/>
                  <a:cs typeface="Arial" panose="020B0604020202020204" pitchFamily="34" charset="0"/>
                </a:rPr>
                <a:t>tools</a:t>
              </a:r>
            </a:p>
          </p:txBody>
        </p:sp>
        <p:sp>
          <p:nvSpPr>
            <p:cNvPr id="25" name="Rounded Rectangle 24">
              <a:extLst>
                <a:ext uri="{FF2B5EF4-FFF2-40B4-BE49-F238E27FC236}">
                  <a16:creationId xmlns:a16="http://schemas.microsoft.com/office/drawing/2014/main" id="{879B3B3A-2485-164C-9998-AB0E44C61C10}"/>
                </a:ext>
              </a:extLst>
            </p:cNvPr>
            <p:cNvSpPr/>
            <p:nvPr/>
          </p:nvSpPr>
          <p:spPr>
            <a:xfrm>
              <a:off x="2332717" y="1980774"/>
              <a:ext cx="4472838" cy="961011"/>
            </a:xfrm>
            <a:prstGeom prst="roundRect">
              <a:avLst>
                <a:gd name="adj" fmla="val 369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20EBDEAF-855B-EF42-9A57-F3A65B4DEBF6}"/>
                </a:ext>
              </a:extLst>
            </p:cNvPr>
            <p:cNvSpPr/>
            <p:nvPr/>
          </p:nvSpPr>
          <p:spPr>
            <a:xfrm>
              <a:off x="3274368" y="3068367"/>
              <a:ext cx="822971" cy="501047"/>
            </a:xfrm>
            <a:prstGeom prst="roundRect">
              <a:avLst>
                <a:gd name="adj" fmla="val 3690"/>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5D1B901D-CC1F-094B-B4E6-F4CDC09FA558}"/>
                </a:ext>
              </a:extLst>
            </p:cNvPr>
            <p:cNvSpPr/>
            <p:nvPr/>
          </p:nvSpPr>
          <p:spPr>
            <a:xfrm>
              <a:off x="4157651" y="3068377"/>
              <a:ext cx="822971" cy="501047"/>
            </a:xfrm>
            <a:prstGeom prst="roundRect">
              <a:avLst>
                <a:gd name="adj" fmla="val 3690"/>
              </a:avLst>
            </a:prstGeom>
            <a:solidFill>
              <a:srgbClr val="A1D0A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B9C2E3B9-0C09-4049-AD2E-A0D92C1A1359}"/>
                </a:ext>
              </a:extLst>
            </p:cNvPr>
            <p:cNvSpPr/>
            <p:nvPr/>
          </p:nvSpPr>
          <p:spPr>
            <a:xfrm>
              <a:off x="5040934" y="3069647"/>
              <a:ext cx="822971" cy="501047"/>
            </a:xfrm>
            <a:prstGeom prst="roundRect">
              <a:avLst>
                <a:gd name="adj" fmla="val 3690"/>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C498EF51-AE34-124F-BDEC-6C8756A30BBE}"/>
                </a:ext>
              </a:extLst>
            </p:cNvPr>
            <p:cNvSpPr/>
            <p:nvPr/>
          </p:nvSpPr>
          <p:spPr>
            <a:xfrm>
              <a:off x="5924217" y="3060629"/>
              <a:ext cx="822971" cy="501047"/>
            </a:xfrm>
            <a:prstGeom prst="roundRect">
              <a:avLst>
                <a:gd name="adj" fmla="val 3690"/>
              </a:avLst>
            </a:prstGeom>
            <a:solidFill>
              <a:srgbClr val="D0C4E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431A8508-F9EC-EF4D-B74C-CA0FE87BBCAF}"/>
                </a:ext>
              </a:extLst>
            </p:cNvPr>
            <p:cNvSpPr txBox="1"/>
            <p:nvPr/>
          </p:nvSpPr>
          <p:spPr>
            <a:xfrm>
              <a:off x="3550668" y="3081027"/>
              <a:ext cx="615071" cy="407900"/>
            </a:xfrm>
            <a:prstGeom prst="rect">
              <a:avLst/>
            </a:prstGeom>
            <a:noFill/>
          </p:spPr>
          <p:txBody>
            <a:bodyPr wrap="square" rtlCol="0">
              <a:spAutoFit/>
            </a:bodyPr>
            <a:lstStyle/>
            <a:p>
              <a:pPr algn="ctr"/>
              <a:r>
                <a:rPr lang="en-US" sz="1467" dirty="0">
                  <a:solidFill>
                    <a:schemeClr val="tx2"/>
                  </a:solidFill>
                  <a:latin typeface="Arial" panose="020B0604020202020204" pitchFamily="34" charset="0"/>
                  <a:cs typeface="Arial" panose="020B0604020202020204" pitchFamily="34" charset="0"/>
                </a:rPr>
                <a:t>on prem</a:t>
              </a:r>
            </a:p>
          </p:txBody>
        </p:sp>
        <p:pic>
          <p:nvPicPr>
            <p:cNvPr id="41" name="Picture 40">
              <a:extLst>
                <a:ext uri="{FF2B5EF4-FFF2-40B4-BE49-F238E27FC236}">
                  <a16:creationId xmlns:a16="http://schemas.microsoft.com/office/drawing/2014/main" id="{7E15F128-7B4A-844C-AF8F-19CB510BE86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89547" y="3103625"/>
              <a:ext cx="692309" cy="415185"/>
            </a:xfrm>
            <a:prstGeom prst="rect">
              <a:avLst/>
            </a:prstGeom>
          </p:spPr>
        </p:pic>
        <p:pic>
          <p:nvPicPr>
            <p:cNvPr id="42" name="Picture 41">
              <a:extLst>
                <a:ext uri="{FF2B5EF4-FFF2-40B4-BE49-F238E27FC236}">
                  <a16:creationId xmlns:a16="http://schemas.microsoft.com/office/drawing/2014/main" id="{20BC5960-86B6-1645-826B-F7476A34EE1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232647" y="3103625"/>
              <a:ext cx="678066" cy="412621"/>
            </a:xfrm>
            <a:prstGeom prst="rect">
              <a:avLst/>
            </a:prstGeom>
          </p:spPr>
        </p:pic>
        <p:pic>
          <p:nvPicPr>
            <p:cNvPr id="43" name="Picture 42">
              <a:extLst>
                <a:ext uri="{FF2B5EF4-FFF2-40B4-BE49-F238E27FC236}">
                  <a16:creationId xmlns:a16="http://schemas.microsoft.com/office/drawing/2014/main" id="{948DF266-BE9C-6E45-A5AE-2B3579E7303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36560" y="3136557"/>
              <a:ext cx="844305" cy="358915"/>
            </a:xfrm>
            <a:prstGeom prst="rect">
              <a:avLst/>
            </a:prstGeom>
          </p:spPr>
        </p:pic>
        <p:sp>
          <p:nvSpPr>
            <p:cNvPr id="48" name="Rounded Rectangle 47">
              <a:extLst>
                <a:ext uri="{FF2B5EF4-FFF2-40B4-BE49-F238E27FC236}">
                  <a16:creationId xmlns:a16="http://schemas.microsoft.com/office/drawing/2014/main" id="{2BC00354-7B21-9240-948D-489D2526D667}"/>
                </a:ext>
              </a:extLst>
            </p:cNvPr>
            <p:cNvSpPr/>
            <p:nvPr/>
          </p:nvSpPr>
          <p:spPr>
            <a:xfrm>
              <a:off x="2405361" y="2377522"/>
              <a:ext cx="816783" cy="1204221"/>
            </a:xfrm>
            <a:prstGeom prst="roundRect">
              <a:avLst>
                <a:gd name="adj" fmla="val 3690"/>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BD9951DD-AE5D-4044-8532-FD1A303A201F}"/>
                </a:ext>
              </a:extLst>
            </p:cNvPr>
            <p:cNvSpPr txBox="1"/>
            <p:nvPr/>
          </p:nvSpPr>
          <p:spPr>
            <a:xfrm>
              <a:off x="2406432" y="2408529"/>
              <a:ext cx="839155" cy="530770"/>
            </a:xfrm>
            <a:prstGeom prst="rect">
              <a:avLst/>
            </a:prstGeom>
            <a:noFill/>
          </p:spPr>
          <p:txBody>
            <a:bodyPr wrap="square" rtlCol="0">
              <a:spAutoFit/>
            </a:bodyPr>
            <a:lstStyle/>
            <a:p>
              <a:pPr algn="ctr"/>
              <a:r>
                <a:rPr lang="en-US" sz="1333" dirty="0">
                  <a:latin typeface="Arial" panose="020B0604020202020204" pitchFamily="34" charset="0"/>
                  <a:cs typeface="Arial" panose="020B0604020202020204" pitchFamily="34" charset="0"/>
                </a:rPr>
                <a:t>IBM Kubernetes Service</a:t>
              </a:r>
            </a:p>
          </p:txBody>
        </p:sp>
        <p:sp>
          <p:nvSpPr>
            <p:cNvPr id="3" name="Rectangle 2">
              <a:extLst>
                <a:ext uri="{FF2B5EF4-FFF2-40B4-BE49-F238E27FC236}">
                  <a16:creationId xmlns:a16="http://schemas.microsoft.com/office/drawing/2014/main" id="{5C061741-8CD9-904D-8690-1BAEC6F16DA4}"/>
                </a:ext>
              </a:extLst>
            </p:cNvPr>
            <p:cNvSpPr/>
            <p:nvPr/>
          </p:nvSpPr>
          <p:spPr>
            <a:xfrm>
              <a:off x="2729866" y="1977778"/>
              <a:ext cx="3678540" cy="284742"/>
            </a:xfrm>
            <a:prstGeom prst="rect">
              <a:avLst/>
            </a:prstGeom>
          </p:spPr>
          <p:txBody>
            <a:bodyPr wrap="square">
              <a:spAutoFit/>
            </a:bodyPr>
            <a:lstStyle/>
            <a:p>
              <a:pPr lvl="0" algn="ctr">
                <a:defRPr/>
              </a:pPr>
              <a:r>
                <a:rPr lang="en-US" sz="1867" b="1" dirty="0">
                  <a:latin typeface="Arial" panose="020B0604020202020204" pitchFamily="34" charset="0"/>
                  <a:cs typeface="Arial" panose="020B0604020202020204" pitchFamily="34" charset="0"/>
                </a:rPr>
                <a:t>Container virtualization &amp; orchestration</a:t>
              </a:r>
            </a:p>
          </p:txBody>
        </p:sp>
        <p:sp>
          <p:nvSpPr>
            <p:cNvPr id="50" name="Rectangle 49">
              <a:extLst>
                <a:ext uri="{FF2B5EF4-FFF2-40B4-BE49-F238E27FC236}">
                  <a16:creationId xmlns:a16="http://schemas.microsoft.com/office/drawing/2014/main" id="{0D16BAC6-739C-1E4D-B88B-2F38DB08A735}"/>
                </a:ext>
              </a:extLst>
            </p:cNvPr>
            <p:cNvSpPr/>
            <p:nvPr/>
          </p:nvSpPr>
          <p:spPr>
            <a:xfrm>
              <a:off x="3124347" y="3648544"/>
              <a:ext cx="2791382" cy="284742"/>
            </a:xfrm>
            <a:prstGeom prst="rect">
              <a:avLst/>
            </a:prstGeom>
          </p:spPr>
          <p:txBody>
            <a:bodyPr wrap="square">
              <a:spAutoFit/>
            </a:bodyPr>
            <a:lstStyle/>
            <a:p>
              <a:pPr lvl="0" algn="ctr">
                <a:defRPr/>
              </a:pPr>
              <a:r>
                <a:rPr lang="en-US" sz="1867" b="1" dirty="0">
                  <a:latin typeface="Arial" panose="020B0604020202020204" pitchFamily="34" charset="0"/>
                  <a:cs typeface="Arial" panose="020B0604020202020204" pitchFamily="34" charset="0"/>
                </a:rPr>
                <a:t>Multi-cloud deployment</a:t>
              </a:r>
            </a:p>
          </p:txBody>
        </p:sp>
        <p:pic>
          <p:nvPicPr>
            <p:cNvPr id="45" name="Picture 44">
              <a:extLst>
                <a:ext uri="{FF2B5EF4-FFF2-40B4-BE49-F238E27FC236}">
                  <a16:creationId xmlns:a16="http://schemas.microsoft.com/office/drawing/2014/main" id="{233755D8-C0FD-0D4D-A1C9-5AABA289BDD0}"/>
                </a:ext>
              </a:extLst>
            </p:cNvPr>
            <p:cNvPicPr>
              <a:picLocks noChangeAspect="1"/>
            </p:cNvPicPr>
            <p:nvPr/>
          </p:nvPicPr>
          <p:blipFill>
            <a:blip r:embed="rId7">
              <a:clrChange>
                <a:clrFrom>
                  <a:srgbClr val="FEFEFE"/>
                </a:clrFrom>
                <a:clrTo>
                  <a:srgbClr val="FEFEFE">
                    <a:alpha val="0"/>
                  </a:srgbClr>
                </a:clrTo>
              </a:clrChange>
            </a:blip>
            <a:stretch>
              <a:fillRect/>
            </a:stretch>
          </p:blipFill>
          <p:spPr>
            <a:xfrm>
              <a:off x="2458471" y="3093214"/>
              <a:ext cx="703717" cy="501047"/>
            </a:xfrm>
            <a:prstGeom prst="rect">
              <a:avLst/>
            </a:prstGeom>
          </p:spPr>
        </p:pic>
        <p:pic>
          <p:nvPicPr>
            <p:cNvPr id="55" name="Picture 54">
              <a:extLst>
                <a:ext uri="{FF2B5EF4-FFF2-40B4-BE49-F238E27FC236}">
                  <a16:creationId xmlns:a16="http://schemas.microsoft.com/office/drawing/2014/main" id="{B674EAC4-8D04-9541-81F9-E987B6DAB8B1}"/>
                </a:ext>
              </a:extLst>
            </p:cNvPr>
            <p:cNvPicPr>
              <a:picLocks noChangeAspect="1"/>
            </p:cNvPicPr>
            <p:nvPr/>
          </p:nvPicPr>
          <p:blipFill>
            <a:blip r:embed="rId8">
              <a:duotone>
                <a:prstClr val="black"/>
                <a:schemeClr val="accent4">
                  <a:tint val="45000"/>
                  <a:satMod val="400000"/>
                </a:schemeClr>
              </a:duotone>
              <a:lum bright="-20000" contrast="-40000"/>
              <a:extLst>
                <a:ext uri="{28A0092B-C50C-407E-A947-70E740481C1C}">
                  <a14:useLocalDpi xmlns:a14="http://schemas.microsoft.com/office/drawing/2010/main"/>
                </a:ext>
              </a:extLst>
            </a:blip>
            <a:stretch>
              <a:fillRect/>
            </a:stretch>
          </p:blipFill>
          <p:spPr>
            <a:xfrm>
              <a:off x="3333584" y="3176049"/>
              <a:ext cx="287277" cy="287277"/>
            </a:xfrm>
            <a:prstGeom prst="rect">
              <a:avLst/>
            </a:prstGeom>
          </p:spPr>
        </p:pic>
        <p:grpSp>
          <p:nvGrpSpPr>
            <p:cNvPr id="5" name="Group 4">
              <a:extLst>
                <a:ext uri="{FF2B5EF4-FFF2-40B4-BE49-F238E27FC236}">
                  <a16:creationId xmlns:a16="http://schemas.microsoft.com/office/drawing/2014/main" id="{E4C5CC03-A712-0A4A-AEEF-0DC51CBE2609}"/>
                </a:ext>
              </a:extLst>
            </p:cNvPr>
            <p:cNvGrpSpPr/>
            <p:nvPr/>
          </p:nvGrpSpPr>
          <p:grpSpPr>
            <a:xfrm>
              <a:off x="3353282" y="2433261"/>
              <a:ext cx="694977" cy="469629"/>
              <a:chOff x="3316778" y="2504799"/>
              <a:chExt cx="694977" cy="469629"/>
            </a:xfrm>
          </p:grpSpPr>
          <p:pic>
            <p:nvPicPr>
              <p:cNvPr id="34" name="Picture 33" descr="A close up of a logo&#10;&#10;Description automatically generated">
                <a:extLst>
                  <a:ext uri="{FF2B5EF4-FFF2-40B4-BE49-F238E27FC236}">
                    <a16:creationId xmlns:a16="http://schemas.microsoft.com/office/drawing/2014/main" id="{0D8D8508-9DBE-6C42-B0C3-6169BC658B8A}"/>
                  </a:ext>
                </a:extLst>
              </p:cNvPr>
              <p:cNvPicPr>
                <a:picLocks noChangeAspect="1"/>
              </p:cNvPicPr>
              <p:nvPr/>
            </p:nvPicPr>
            <p:blipFill rotWithShape="1">
              <a:blip r:embed="rId9"/>
              <a:srcRect b="25478"/>
              <a:stretch/>
            </p:blipFill>
            <p:spPr>
              <a:xfrm>
                <a:off x="3355399" y="2504799"/>
                <a:ext cx="530923" cy="343161"/>
              </a:xfrm>
              <a:prstGeom prst="rect">
                <a:avLst/>
              </a:prstGeom>
            </p:spPr>
          </p:pic>
          <p:pic>
            <p:nvPicPr>
              <p:cNvPr id="37" name="Picture 36" descr="A close up of a logo&#10;&#10;Description automatically generated">
                <a:extLst>
                  <a:ext uri="{FF2B5EF4-FFF2-40B4-BE49-F238E27FC236}">
                    <a16:creationId xmlns:a16="http://schemas.microsoft.com/office/drawing/2014/main" id="{98908DC1-4B24-E345-A11F-35A6BD9B1C0F}"/>
                  </a:ext>
                </a:extLst>
              </p:cNvPr>
              <p:cNvPicPr>
                <a:picLocks noChangeAspect="1"/>
              </p:cNvPicPr>
              <p:nvPr/>
            </p:nvPicPr>
            <p:blipFill rotWithShape="1">
              <a:blip r:embed="rId9"/>
              <a:srcRect t="78242" b="-5436"/>
              <a:stretch/>
            </p:blipFill>
            <p:spPr>
              <a:xfrm>
                <a:off x="3316778" y="2810510"/>
                <a:ext cx="694977" cy="163918"/>
              </a:xfrm>
              <a:prstGeom prst="rect">
                <a:avLst/>
              </a:prstGeom>
            </p:spPr>
          </p:pic>
        </p:grpSp>
        <p:pic>
          <p:nvPicPr>
            <p:cNvPr id="38" name="Picture 2" descr="Machine Learning on OpenShift and Kubernetes – OpenShift Blog">
              <a:extLst>
                <a:ext uri="{FF2B5EF4-FFF2-40B4-BE49-F238E27FC236}">
                  <a16:creationId xmlns:a16="http://schemas.microsoft.com/office/drawing/2014/main" id="{0C5DCF18-7948-0D4E-84D9-D396F36FCAB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4861" r="70406" b="38733"/>
            <a:stretch/>
          </p:blipFill>
          <p:spPr bwMode="auto">
            <a:xfrm>
              <a:off x="4701432" y="2503582"/>
              <a:ext cx="305782" cy="27284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33068833-47EE-6644-8211-2539DDF87502}"/>
                </a:ext>
              </a:extLst>
            </p:cNvPr>
            <p:cNvGrpSpPr/>
            <p:nvPr/>
          </p:nvGrpSpPr>
          <p:grpSpPr>
            <a:xfrm>
              <a:off x="5708215" y="2495237"/>
              <a:ext cx="549842" cy="314430"/>
              <a:chOff x="-457200" y="360385"/>
              <a:chExt cx="890966" cy="423965"/>
            </a:xfrm>
          </p:grpSpPr>
          <p:pic>
            <p:nvPicPr>
              <p:cNvPr id="1026" name="Picture 2">
                <a:extLst>
                  <a:ext uri="{FF2B5EF4-FFF2-40B4-BE49-F238E27FC236}">
                    <a16:creationId xmlns:a16="http://schemas.microsoft.com/office/drawing/2014/main" id="{001720B1-CDD6-F142-AD3F-118BF2348E1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66048"/>
              <a:stretch/>
            </p:blipFill>
            <p:spPr bwMode="auto">
              <a:xfrm>
                <a:off x="-223504" y="360385"/>
                <a:ext cx="446308" cy="1935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0EB7FBA3-0F02-E34F-AABC-AA7B5A86FC1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223"/>
              <a:stretch/>
            </p:blipFill>
            <p:spPr bwMode="auto">
              <a:xfrm>
                <a:off x="-457200" y="590820"/>
                <a:ext cx="890966" cy="19353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247F6D12-29BB-5E4A-B3BB-2910A85A47F9}"/>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194575" y="2470832"/>
              <a:ext cx="331666" cy="364468"/>
            </a:xfrm>
            <a:prstGeom prst="rect">
              <a:avLst/>
            </a:prstGeom>
          </p:spPr>
        </p:pic>
        <p:sp>
          <p:nvSpPr>
            <p:cNvPr id="8" name="Rectangle 7">
              <a:extLst>
                <a:ext uri="{FF2B5EF4-FFF2-40B4-BE49-F238E27FC236}">
                  <a16:creationId xmlns:a16="http://schemas.microsoft.com/office/drawing/2014/main" id="{2BF9ECBC-3C96-134E-90E7-CE6C100E70F3}"/>
                </a:ext>
              </a:extLst>
            </p:cNvPr>
            <p:cNvSpPr/>
            <p:nvPr/>
          </p:nvSpPr>
          <p:spPr>
            <a:xfrm>
              <a:off x="6305035" y="2505174"/>
              <a:ext cx="369332" cy="346249"/>
            </a:xfrm>
            <a:prstGeom prst="rect">
              <a:avLst/>
            </a:prstGeom>
          </p:spPr>
          <p:txBody>
            <a:bodyPr wrap="none">
              <a:spAutoFit/>
            </a:bodyPr>
            <a:lstStyle/>
            <a:p>
              <a:r>
                <a:rPr lang="en-US" sz="2400" b="1" dirty="0">
                  <a:solidFill>
                    <a:schemeClr val="accent5"/>
                  </a:solidFill>
                  <a:latin typeface="Arial" panose="020B0604020202020204" pitchFamily="34" charset="0"/>
                  <a:ea typeface="Arial" charset="0"/>
                  <a:cs typeface="Arial" panose="020B0604020202020204" pitchFamily="34" charset="0"/>
                </a:rPr>
                <a:t>…</a:t>
              </a:r>
              <a:endParaRPr lang="en-US" sz="2400" dirty="0">
                <a:solidFill>
                  <a:schemeClr val="accent5"/>
                </a:solidFill>
              </a:endParaRPr>
            </a:p>
          </p:txBody>
        </p:sp>
        <p:pic>
          <p:nvPicPr>
            <p:cNvPr id="52" name="Picture 51">
              <a:extLst>
                <a:ext uri="{FF2B5EF4-FFF2-40B4-BE49-F238E27FC236}">
                  <a16:creationId xmlns:a16="http://schemas.microsoft.com/office/drawing/2014/main" id="{631285CC-751C-9C49-92C7-4B2416C1C9C9}"/>
                </a:ext>
              </a:extLst>
            </p:cNvPr>
            <p:cNvPicPr>
              <a:picLocks noChangeAspect="1"/>
            </p:cNvPicPr>
            <p:nvPr/>
          </p:nvPicPr>
          <p:blipFill>
            <a:blip r:embed="rId13"/>
            <a:stretch>
              <a:fillRect/>
            </a:stretch>
          </p:blipFill>
          <p:spPr>
            <a:xfrm>
              <a:off x="5225414" y="2549035"/>
              <a:ext cx="277407" cy="185922"/>
            </a:xfrm>
            <a:prstGeom prst="rect">
              <a:avLst/>
            </a:prstGeom>
          </p:spPr>
        </p:pic>
      </p:grpSp>
      <p:pic>
        <p:nvPicPr>
          <p:cNvPr id="40" name="Picture 39" descr="A picture containing drawing&#10;&#10;Description automatically generated">
            <a:extLst>
              <a:ext uri="{FF2B5EF4-FFF2-40B4-BE49-F238E27FC236}">
                <a16:creationId xmlns:a16="http://schemas.microsoft.com/office/drawing/2014/main" id="{CE84A67B-CC09-E044-8E9D-5D7332C103BF}"/>
              </a:ext>
            </a:extLst>
          </p:cNvPr>
          <p:cNvPicPr>
            <a:picLocks noChangeAspect="1"/>
          </p:cNvPicPr>
          <p:nvPr/>
        </p:nvPicPr>
        <p:blipFill>
          <a:blip r:embed="rId14"/>
          <a:stretch>
            <a:fillRect/>
          </a:stretch>
        </p:blipFill>
        <p:spPr>
          <a:xfrm>
            <a:off x="1772860" y="3801897"/>
            <a:ext cx="822925" cy="645767"/>
          </a:xfrm>
          <a:prstGeom prst="rect">
            <a:avLst/>
          </a:prstGeom>
        </p:spPr>
      </p:pic>
    </p:spTree>
    <p:extLst>
      <p:ext uri="{BB962C8B-B14F-4D97-AF65-F5344CB8AC3E}">
        <p14:creationId xmlns:p14="http://schemas.microsoft.com/office/powerpoint/2010/main" val="113308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B7AD9-73A1-2342-9C52-1DB893A8CCB3}"/>
              </a:ext>
            </a:extLst>
          </p:cNvPr>
          <p:cNvSpPr>
            <a:spLocks noGrp="1"/>
          </p:cNvSpPr>
          <p:nvPr>
            <p:ph type="body" sz="quarter" idx="13"/>
          </p:nvPr>
        </p:nvSpPr>
        <p:spPr>
          <a:xfrm>
            <a:off x="111422" y="70543"/>
            <a:ext cx="9117245" cy="1479288"/>
          </a:xfrm>
        </p:spPr>
        <p:txBody>
          <a:bodyPr>
            <a:normAutofit/>
          </a:bodyPr>
          <a:lstStyle/>
          <a:p>
            <a:r>
              <a:rPr lang="en-US" b="1" dirty="0">
                <a:solidFill>
                  <a:schemeClr val="accent1">
                    <a:lumMod val="75000"/>
                  </a:schemeClr>
                </a:solidFill>
                <a:latin typeface="Arial" panose="020B0604020202020204" pitchFamily="34" charset="0"/>
              </a:rPr>
              <a:t>IBM Blockchain Platform Deployment Options</a:t>
            </a:r>
          </a:p>
        </p:txBody>
      </p:sp>
      <p:sp>
        <p:nvSpPr>
          <p:cNvPr id="25" name="Text Placeholder 2">
            <a:extLst>
              <a:ext uri="{FF2B5EF4-FFF2-40B4-BE49-F238E27FC236}">
                <a16:creationId xmlns:a16="http://schemas.microsoft.com/office/drawing/2014/main" id="{A95D39CE-34C3-BB40-878D-4D3C2605713D}"/>
              </a:ext>
            </a:extLst>
          </p:cNvPr>
          <p:cNvSpPr>
            <a:spLocks noGrp="1"/>
          </p:cNvSpPr>
          <p:nvPr>
            <p:ph type="body" sz="quarter" idx="22"/>
          </p:nvPr>
        </p:nvSpPr>
        <p:spPr>
          <a:xfrm>
            <a:off x="134155" y="810187"/>
            <a:ext cx="6017133" cy="5543840"/>
          </a:xfrm>
        </p:spPr>
        <p:txBody>
          <a:bodyPr>
            <a:normAutofit/>
          </a:bodyPr>
          <a:lstStyle/>
          <a:p>
            <a:r>
              <a:rPr lang="en-US" dirty="0">
                <a:latin typeface="Arial" panose="020B0604020202020204" pitchFamily="34" charset="0"/>
              </a:rPr>
              <a:t>There is just one IBM Blockchain Platform product regardless of where it is deployed</a:t>
            </a:r>
          </a:p>
          <a:p>
            <a:pPr lvl="1"/>
            <a:r>
              <a:rPr lang="en-US" sz="1800" b="1" dirty="0">
                <a:latin typeface="Arial" panose="020B0604020202020204" pitchFamily="34" charset="0"/>
              </a:rPr>
              <a:t>It sits on a Kubernetes container infrastructure on your chosen provider</a:t>
            </a:r>
          </a:p>
          <a:p>
            <a:pPr lvl="1"/>
            <a:r>
              <a:rPr lang="en-US" sz="1800" dirty="0">
                <a:latin typeface="Arial" panose="020B0604020202020204" pitchFamily="34" charset="0"/>
              </a:rPr>
              <a:t>Kubernetes provides common logging and management services of the IBM Blockchain Platform</a:t>
            </a:r>
          </a:p>
          <a:p>
            <a:pPr lvl="1"/>
            <a:endParaRPr lang="en-US" dirty="0">
              <a:latin typeface="Arial" panose="020B0604020202020204" pitchFamily="34" charset="0"/>
            </a:endParaRPr>
          </a:p>
          <a:p>
            <a:r>
              <a:rPr lang="en-US" dirty="0">
                <a:latin typeface="Arial" panose="020B0604020202020204" pitchFamily="34" charset="0"/>
              </a:rPr>
              <a:t>When run on </a:t>
            </a:r>
            <a:r>
              <a:rPr lang="en-US" b="1" dirty="0">
                <a:latin typeface="Arial" panose="020B0604020202020204" pitchFamily="34" charset="0"/>
              </a:rPr>
              <a:t>IBM Cloud</a:t>
            </a:r>
            <a:r>
              <a:rPr lang="en-US" dirty="0">
                <a:latin typeface="Arial" panose="020B0604020202020204" pitchFamily="34" charset="0"/>
              </a:rPr>
              <a:t>, the IBM Blockchain Platform uses the IBM Cloud Kubernetes Service</a:t>
            </a:r>
          </a:p>
          <a:p>
            <a:pPr lvl="1"/>
            <a:r>
              <a:rPr lang="en-US" sz="1800" b="1" dirty="0">
                <a:latin typeface="Arial" panose="020B0604020202020204" pitchFamily="34" charset="0"/>
              </a:rPr>
              <a:t>Use the free IBM Kubernetes tier for a free IBM Blockchain Platform, or a paid IBM Kubernetes tier for a paid IBM Blockchain Platform; free tiers expire after 30 days</a:t>
            </a:r>
          </a:p>
          <a:p>
            <a:pPr lvl="1"/>
            <a:endParaRPr lang="en-US" dirty="0">
              <a:latin typeface="Arial" panose="020B0604020202020204" pitchFamily="34" charset="0"/>
            </a:endParaRPr>
          </a:p>
          <a:p>
            <a:r>
              <a:rPr lang="en-US" dirty="0">
                <a:latin typeface="Arial" panose="020B0604020202020204" pitchFamily="34" charset="0"/>
              </a:rPr>
              <a:t>When deployed </a:t>
            </a:r>
            <a:r>
              <a:rPr lang="en-US" b="1" dirty="0">
                <a:latin typeface="Arial" panose="020B0604020202020204" pitchFamily="34" charset="0"/>
              </a:rPr>
              <a:t>on-premises</a:t>
            </a:r>
            <a:r>
              <a:rPr lang="en-US" dirty="0">
                <a:latin typeface="Arial" panose="020B0604020202020204" pitchFamily="34" charset="0"/>
              </a:rPr>
              <a:t> or on any </a:t>
            </a:r>
            <a:r>
              <a:rPr lang="en-US" b="1" dirty="0">
                <a:latin typeface="Arial" panose="020B0604020202020204" pitchFamily="34" charset="0"/>
              </a:rPr>
              <a:t>non-IBM cloud</a:t>
            </a:r>
            <a:r>
              <a:rPr lang="en-US" dirty="0">
                <a:latin typeface="Arial" panose="020B0604020202020204" pitchFamily="34" charset="0"/>
              </a:rPr>
              <a:t>, IBM Blockchain Platform deploys to Kubernetes v1.11</a:t>
            </a:r>
          </a:p>
          <a:p>
            <a:pPr lvl="1"/>
            <a:r>
              <a:rPr lang="en-US" sz="1800" dirty="0">
                <a:latin typeface="Arial" panose="020B0604020202020204" pitchFamily="34" charset="0"/>
              </a:rPr>
              <a:t>Examples include OpenShift, OKD, Rancher &amp; AEKS</a:t>
            </a:r>
          </a:p>
          <a:p>
            <a:pPr lvl="1"/>
            <a:endParaRPr lang="en-US" dirty="0">
              <a:latin typeface="Arial" panose="020B0604020202020204" pitchFamily="34" charset="0"/>
            </a:endParaRPr>
          </a:p>
          <a:p>
            <a:endParaRPr lang="en-US" dirty="0">
              <a:latin typeface="Arial" panose="020B0604020202020204" pitchFamily="34" charset="0"/>
            </a:endParaRPr>
          </a:p>
          <a:p>
            <a:pPr lvl="1"/>
            <a:endParaRPr lang="en-US" dirty="0">
              <a:latin typeface="Arial" panose="020B0604020202020204" pitchFamily="34" charset="0"/>
            </a:endParaRPr>
          </a:p>
        </p:txBody>
      </p:sp>
      <p:pic>
        <p:nvPicPr>
          <p:cNvPr id="4" name="Picture 3">
            <a:extLst>
              <a:ext uri="{FF2B5EF4-FFF2-40B4-BE49-F238E27FC236}">
                <a16:creationId xmlns:a16="http://schemas.microsoft.com/office/drawing/2014/main" id="{AB899232-7161-6341-87CA-42AFC430C6F2}"/>
              </a:ext>
            </a:extLst>
          </p:cNvPr>
          <p:cNvPicPr>
            <a:picLocks noChangeAspect="1"/>
          </p:cNvPicPr>
          <p:nvPr/>
        </p:nvPicPr>
        <p:blipFill>
          <a:blip r:embed="rId3"/>
          <a:stretch>
            <a:fillRect/>
          </a:stretch>
        </p:blipFill>
        <p:spPr>
          <a:xfrm>
            <a:off x="6063445" y="1759126"/>
            <a:ext cx="6017135" cy="2782116"/>
          </a:xfrm>
          <a:prstGeom prst="rect">
            <a:avLst/>
          </a:prstGeom>
        </p:spPr>
      </p:pic>
    </p:spTree>
    <p:extLst>
      <p:ext uri="{BB962C8B-B14F-4D97-AF65-F5344CB8AC3E}">
        <p14:creationId xmlns:p14="http://schemas.microsoft.com/office/powerpoint/2010/main" val="307138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2498665" y="3905671"/>
            <a:ext cx="9395777" cy="2226276"/>
          </a:xfrm>
          <a:prstGeom prst="roundRect">
            <a:avLst>
              <a:gd name="adj" fmla="val 3690"/>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7" name="Rectangle: Rounded Corners 6">
            <a:extLst>
              <a:ext uri="{FF2B5EF4-FFF2-40B4-BE49-F238E27FC236}">
                <a16:creationId xmlns:a16="http://schemas.microsoft.com/office/drawing/2014/main" id="{797E01E1-63AB-41DA-9987-E00392AC4CDE}"/>
              </a:ext>
            </a:extLst>
          </p:cNvPr>
          <p:cNvSpPr/>
          <p:nvPr/>
        </p:nvSpPr>
        <p:spPr>
          <a:xfrm>
            <a:off x="2695265" y="5042974"/>
            <a:ext cx="9017763" cy="779700"/>
          </a:xfrm>
          <a:prstGeom prst="roundRect">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GB" sz="1867">
              <a:solidFill>
                <a:prstClr val="white"/>
              </a:solidFill>
              <a:latin typeface="Arial"/>
            </a:endParaRPr>
          </a:p>
        </p:txBody>
      </p:sp>
      <p:sp>
        <p:nvSpPr>
          <p:cNvPr id="12" name="Text Placeholder 11">
            <a:extLst>
              <a:ext uri="{FF2B5EF4-FFF2-40B4-BE49-F238E27FC236}">
                <a16:creationId xmlns:a16="http://schemas.microsoft.com/office/drawing/2014/main" id="{D0A5AAF6-A954-4D85-B340-073991CC0E3D}"/>
              </a:ext>
            </a:extLst>
          </p:cNvPr>
          <p:cNvSpPr>
            <a:spLocks noGrp="1"/>
          </p:cNvSpPr>
          <p:nvPr>
            <p:ph type="body" sz="quarter" idx="13"/>
          </p:nvPr>
        </p:nvSpPr>
        <p:spPr>
          <a:xfrm>
            <a:off x="167640" y="201407"/>
            <a:ext cx="10358120" cy="1348931"/>
          </a:xfrm>
        </p:spPr>
        <p:txBody>
          <a:bodyPr/>
          <a:lstStyle/>
          <a:p>
            <a:r>
              <a:rPr lang="en-US" dirty="0"/>
              <a:t>IBM Blockchain Platform is a key part of </a:t>
            </a:r>
            <a:r>
              <a:rPr lang="en-US" b="1" dirty="0"/>
              <a:t>IBM’s</a:t>
            </a:r>
            <a:r>
              <a:rPr lang="en-US" dirty="0"/>
              <a:t> </a:t>
            </a:r>
            <a:r>
              <a:rPr lang="en-US" b="1" dirty="0"/>
              <a:t>Blockchain Strategy</a:t>
            </a:r>
            <a:endParaRPr lang="en-GB" dirty="0"/>
          </a:p>
        </p:txBody>
      </p:sp>
      <p:sp>
        <p:nvSpPr>
          <p:cNvPr id="29" name="Rounded Rectangle 28"/>
          <p:cNvSpPr/>
          <p:nvPr/>
        </p:nvSpPr>
        <p:spPr>
          <a:xfrm>
            <a:off x="2504662" y="2711007"/>
            <a:ext cx="9395781" cy="1093599"/>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30" name="TextBox 29"/>
          <p:cNvSpPr txBox="1"/>
          <p:nvPr/>
        </p:nvSpPr>
        <p:spPr>
          <a:xfrm>
            <a:off x="3370997" y="3056692"/>
            <a:ext cx="1273105" cy="379656"/>
          </a:xfrm>
          <a:prstGeom prst="rect">
            <a:avLst/>
          </a:prstGeom>
          <a:noFill/>
        </p:spPr>
        <p:txBody>
          <a:bodyPr wrap="none" rtlCol="0">
            <a:spAutoFit/>
          </a:bodyPr>
          <a:lstStyle/>
          <a:p>
            <a:pPr defTabSz="609585">
              <a:defRPr/>
            </a:pPr>
            <a:r>
              <a:rPr lang="en-US" sz="1867" b="1" dirty="0">
                <a:solidFill>
                  <a:srgbClr val="0064FF"/>
                </a:solidFill>
                <a:latin typeface="Arial"/>
              </a:rPr>
              <a:t>Solutions</a:t>
            </a:r>
          </a:p>
        </p:txBody>
      </p:sp>
      <p:sp>
        <p:nvSpPr>
          <p:cNvPr id="14" name="Rounded Rectangle 13"/>
          <p:cNvSpPr/>
          <p:nvPr/>
        </p:nvSpPr>
        <p:spPr>
          <a:xfrm>
            <a:off x="284279" y="1519873"/>
            <a:ext cx="2086423" cy="4628291"/>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srgbClr val="C5DEFF"/>
              </a:solidFill>
              <a:latin typeface="Arial"/>
            </a:endParaRPr>
          </a:p>
        </p:txBody>
      </p:sp>
      <p:sp>
        <p:nvSpPr>
          <p:cNvPr id="15" name="TextBox 14"/>
          <p:cNvSpPr txBox="1"/>
          <p:nvPr/>
        </p:nvSpPr>
        <p:spPr>
          <a:xfrm rot="16200000">
            <a:off x="743035" y="2818055"/>
            <a:ext cx="1168910" cy="379656"/>
          </a:xfrm>
          <a:prstGeom prst="rect">
            <a:avLst/>
          </a:prstGeom>
          <a:noFill/>
        </p:spPr>
        <p:txBody>
          <a:bodyPr wrap="none" rtlCol="0">
            <a:spAutoFit/>
          </a:bodyPr>
          <a:lstStyle/>
          <a:p>
            <a:pPr algn="ctr" defTabSz="609585">
              <a:defRPr/>
            </a:pPr>
            <a:r>
              <a:rPr lang="en-US" sz="1867" b="1" dirty="0">
                <a:solidFill>
                  <a:srgbClr val="0064FF"/>
                </a:solidFill>
                <a:latin typeface="Arial"/>
              </a:rPr>
              <a:t>Services</a:t>
            </a:r>
          </a:p>
        </p:txBody>
      </p:sp>
      <p:sp>
        <p:nvSpPr>
          <p:cNvPr id="27" name="Rounded Rectangle 26"/>
          <p:cNvSpPr/>
          <p:nvPr/>
        </p:nvSpPr>
        <p:spPr>
          <a:xfrm>
            <a:off x="2504662" y="1538063"/>
            <a:ext cx="9395785" cy="1071877"/>
          </a:xfrm>
          <a:prstGeom prst="roundRect">
            <a:avLst>
              <a:gd name="adj" fmla="val 3690"/>
            </a:avLst>
          </a:prstGeom>
          <a:solidFill>
            <a:srgbClr val="C5DE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1867">
              <a:solidFill>
                <a:prstClr val="white"/>
              </a:solidFill>
              <a:latin typeface="Arial"/>
            </a:endParaRPr>
          </a:p>
        </p:txBody>
      </p:sp>
      <p:sp>
        <p:nvSpPr>
          <p:cNvPr id="28" name="TextBox 27"/>
          <p:cNvSpPr txBox="1"/>
          <p:nvPr/>
        </p:nvSpPr>
        <p:spPr>
          <a:xfrm>
            <a:off x="3370996" y="1825881"/>
            <a:ext cx="1449436" cy="379656"/>
          </a:xfrm>
          <a:prstGeom prst="rect">
            <a:avLst/>
          </a:prstGeom>
          <a:noFill/>
        </p:spPr>
        <p:txBody>
          <a:bodyPr wrap="none" rtlCol="0">
            <a:spAutoFit/>
          </a:bodyPr>
          <a:lstStyle/>
          <a:p>
            <a:pPr defTabSz="609585">
              <a:defRPr/>
            </a:pPr>
            <a:r>
              <a:rPr lang="en-US" sz="1867" b="1" dirty="0">
                <a:solidFill>
                  <a:srgbClr val="0064FF"/>
                </a:solidFill>
                <a:latin typeface="Arial"/>
              </a:rPr>
              <a:t>Ecosystem</a:t>
            </a:r>
          </a:p>
        </p:txBody>
      </p:sp>
      <p:sp>
        <p:nvSpPr>
          <p:cNvPr id="24" name="TextBox 23"/>
          <p:cNvSpPr txBox="1"/>
          <p:nvPr/>
        </p:nvSpPr>
        <p:spPr>
          <a:xfrm>
            <a:off x="3370997" y="4265211"/>
            <a:ext cx="2986715" cy="379656"/>
          </a:xfrm>
          <a:prstGeom prst="rect">
            <a:avLst/>
          </a:prstGeom>
          <a:noFill/>
        </p:spPr>
        <p:txBody>
          <a:bodyPr wrap="none" rtlCol="0">
            <a:spAutoFit/>
          </a:bodyPr>
          <a:lstStyle/>
          <a:p>
            <a:pPr defTabSz="609585">
              <a:defRPr/>
            </a:pPr>
            <a:r>
              <a:rPr lang="en-US" sz="1867" dirty="0">
                <a:solidFill>
                  <a:srgbClr val="0064FF"/>
                </a:solidFill>
                <a:latin typeface="Arial"/>
              </a:rPr>
              <a:t>IBM</a:t>
            </a:r>
            <a:r>
              <a:rPr lang="en-US" sz="1867" b="1" dirty="0">
                <a:solidFill>
                  <a:srgbClr val="0064FF"/>
                </a:solidFill>
                <a:latin typeface="Arial"/>
              </a:rPr>
              <a:t> Blockchain Platform</a:t>
            </a:r>
          </a:p>
        </p:txBody>
      </p:sp>
      <p:sp>
        <p:nvSpPr>
          <p:cNvPr id="2" name="Rectangle 1"/>
          <p:cNvSpPr/>
          <p:nvPr/>
        </p:nvSpPr>
        <p:spPr>
          <a:xfrm>
            <a:off x="272711" y="3817435"/>
            <a:ext cx="2120363" cy="2061718"/>
          </a:xfrm>
          <a:prstGeom prst="rect">
            <a:avLst/>
          </a:prstGeom>
          <a:noFill/>
        </p:spPr>
        <p:txBody>
          <a:bodyPr wrap="square">
            <a:spAutoFit/>
          </a:bodyPr>
          <a:lstStyle/>
          <a:p>
            <a:pPr algn="ctr" defTabSz="609585">
              <a:defRPr/>
            </a:pPr>
            <a:r>
              <a:rPr lang="en-US" sz="2133" dirty="0">
                <a:solidFill>
                  <a:srgbClr val="626262"/>
                </a:solidFill>
                <a:latin typeface="Arial" charset="0"/>
                <a:ea typeface="Arial" charset="0"/>
                <a:cs typeface="Arial" charset="0"/>
              </a:rPr>
              <a:t>Collaborate with services teams from ideation all the way to production</a:t>
            </a:r>
          </a:p>
        </p:txBody>
      </p:sp>
      <p:sp>
        <p:nvSpPr>
          <p:cNvPr id="3" name="Rectangle 2"/>
          <p:cNvSpPr/>
          <p:nvPr/>
        </p:nvSpPr>
        <p:spPr>
          <a:xfrm>
            <a:off x="5452717" y="1667311"/>
            <a:ext cx="6513563" cy="748795"/>
          </a:xfrm>
          <a:prstGeom prst="rect">
            <a:avLst/>
          </a:prstGeom>
        </p:spPr>
        <p:txBody>
          <a:bodyPr wrap="square">
            <a:spAutoFit/>
          </a:bodyPr>
          <a:lstStyle/>
          <a:p>
            <a:pPr algn="r" defTabSz="609585">
              <a:defRPr/>
            </a:pPr>
            <a:r>
              <a:rPr lang="en-US" sz="2133" dirty="0">
                <a:solidFill>
                  <a:srgbClr val="626262"/>
                </a:solidFill>
                <a:latin typeface="Arial" charset="0"/>
                <a:ea typeface="Arial" charset="0"/>
                <a:cs typeface="Arial" charset="0"/>
              </a:rPr>
              <a:t>Tap into our diverse ecosystem to develop strategic partnerships and create your competitive advantage</a:t>
            </a:r>
          </a:p>
        </p:txBody>
      </p:sp>
      <p:sp>
        <p:nvSpPr>
          <p:cNvPr id="4" name="Rectangle 3"/>
          <p:cNvSpPr/>
          <p:nvPr/>
        </p:nvSpPr>
        <p:spPr>
          <a:xfrm>
            <a:off x="5835611" y="2817463"/>
            <a:ext cx="6096000" cy="748795"/>
          </a:xfrm>
          <a:prstGeom prst="rect">
            <a:avLst/>
          </a:prstGeom>
        </p:spPr>
        <p:txBody>
          <a:bodyPr>
            <a:spAutoFit/>
          </a:bodyPr>
          <a:lstStyle/>
          <a:p>
            <a:pPr algn="r" defTabSz="609585">
              <a:defRPr/>
            </a:pPr>
            <a:r>
              <a:rPr lang="en-US" sz="2133" dirty="0">
                <a:solidFill>
                  <a:srgbClr val="626262"/>
                </a:solidFill>
                <a:latin typeface="Arial" charset="0"/>
                <a:ea typeface="Arial" charset="0"/>
                <a:cs typeface="Arial" charset="0"/>
              </a:rPr>
              <a:t>Solve critical industry challenges by building and joining new business networks and applications</a:t>
            </a:r>
          </a:p>
        </p:txBody>
      </p:sp>
      <p:sp>
        <p:nvSpPr>
          <p:cNvPr id="5" name="Rectangle 4"/>
          <p:cNvSpPr/>
          <p:nvPr/>
        </p:nvSpPr>
        <p:spPr>
          <a:xfrm>
            <a:off x="6522450" y="4047137"/>
            <a:ext cx="5409161" cy="748795"/>
          </a:xfrm>
          <a:prstGeom prst="rect">
            <a:avLst/>
          </a:prstGeom>
        </p:spPr>
        <p:txBody>
          <a:bodyPr wrap="square">
            <a:spAutoFit/>
          </a:bodyPr>
          <a:lstStyle/>
          <a:p>
            <a:pPr algn="r" defTabSz="609585">
              <a:defRPr/>
            </a:pPr>
            <a:r>
              <a:rPr lang="en-US" sz="2133" dirty="0">
                <a:solidFill>
                  <a:prstClr val="black"/>
                </a:solidFill>
                <a:latin typeface="Arial" charset="0"/>
                <a:ea typeface="Arial" charset="0"/>
                <a:cs typeface="Arial" charset="0"/>
              </a:rPr>
              <a:t>Build, operate and grow blockchain networks in heterogeneous environments</a:t>
            </a:r>
          </a:p>
        </p:txBody>
      </p:sp>
      <p:sp>
        <p:nvSpPr>
          <p:cNvPr id="6" name="Rectangle 5"/>
          <p:cNvSpPr/>
          <p:nvPr/>
        </p:nvSpPr>
        <p:spPr>
          <a:xfrm>
            <a:off x="5157580" y="5042973"/>
            <a:ext cx="6555449" cy="748795"/>
          </a:xfrm>
          <a:prstGeom prst="rect">
            <a:avLst/>
          </a:prstGeom>
          <a:effectLst>
            <a:softEdge rad="0"/>
          </a:effectLst>
        </p:spPr>
        <p:txBody>
          <a:bodyPr wrap="square">
            <a:spAutoFit/>
          </a:bodyPr>
          <a:lstStyle/>
          <a:p>
            <a:pPr algn="r" defTabSz="609585">
              <a:defRPr/>
            </a:pPr>
            <a:r>
              <a:rPr lang="en-US" sz="2133" dirty="0">
                <a:solidFill>
                  <a:srgbClr val="626262"/>
                </a:solidFill>
                <a:latin typeface="Arial" charset="0"/>
                <a:ea typeface="Arial" charset="0"/>
                <a:cs typeface="Arial" charset="0"/>
              </a:rPr>
              <a:t>A founding, premier member of Hyperledger, IBM is committed to open source, standards &amp; governance</a:t>
            </a:r>
          </a:p>
        </p:txBody>
      </p:sp>
      <p:pic>
        <p:nvPicPr>
          <p:cNvPr id="68" name="Picture 67" descr="icons-01.png"/>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2695266" y="1730108"/>
            <a:ext cx="609521" cy="609521"/>
          </a:xfrm>
          <a:prstGeom prst="rect">
            <a:avLst/>
          </a:prstGeom>
        </p:spPr>
      </p:pic>
      <p:pic>
        <p:nvPicPr>
          <p:cNvPr id="69" name="Picture 68" descr="icons-03.png"/>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2721553" y="4201801"/>
            <a:ext cx="556947" cy="556947"/>
          </a:xfrm>
          <a:prstGeom prst="rect">
            <a:avLst/>
          </a:prstGeom>
        </p:spPr>
      </p:pic>
      <p:pic>
        <p:nvPicPr>
          <p:cNvPr id="70" name="Picture 69"/>
          <p:cNvPicPr>
            <a:picLocks noChangeAspect="1"/>
          </p:cNvPicPr>
          <p:nvPr/>
        </p:nvPicPr>
        <p:blipFill>
          <a:blip r:embed="rId7">
            <a:alphaModFix/>
            <a:duotone>
              <a:prstClr val="black"/>
              <a:schemeClr val="accent4">
                <a:tint val="45000"/>
                <a:satMod val="400000"/>
              </a:schemeClr>
            </a:duotone>
            <a:lum bright="-40000"/>
            <a:extLst>
              <a:ext uri="{28A0092B-C50C-407E-A947-70E740481C1C}">
                <a14:useLocalDpi xmlns:a14="http://schemas.microsoft.com/office/drawing/2010/main"/>
              </a:ext>
            </a:extLst>
          </a:blip>
          <a:stretch>
            <a:fillRect/>
          </a:stretch>
        </p:blipFill>
        <p:spPr>
          <a:xfrm>
            <a:off x="1082147" y="1686620"/>
            <a:ext cx="490685" cy="543312"/>
          </a:xfrm>
          <a:prstGeom prst="rect">
            <a:avLst/>
          </a:prstGeom>
          <a:noFill/>
        </p:spPr>
      </p:pic>
      <p:pic>
        <p:nvPicPr>
          <p:cNvPr id="72" name="Picture 71"/>
          <p:cNvPicPr>
            <a:picLocks noChangeAspect="1"/>
          </p:cNvPicPr>
          <p:nvPr/>
        </p:nvPicPr>
        <p:blipFill>
          <a:blip r:embed="rId8">
            <a:duotone>
              <a:prstClr val="black"/>
              <a:schemeClr val="accent4">
                <a:tint val="45000"/>
                <a:satMod val="400000"/>
              </a:schemeClr>
            </a:duotone>
            <a:lum bright="-40000"/>
            <a:extLst>
              <a:ext uri="{28A0092B-C50C-407E-A947-70E740481C1C}">
                <a14:useLocalDpi xmlns:a14="http://schemas.microsoft.com/office/drawing/2010/main"/>
              </a:ext>
            </a:extLst>
          </a:blip>
          <a:stretch>
            <a:fillRect/>
          </a:stretch>
        </p:blipFill>
        <p:spPr>
          <a:xfrm>
            <a:off x="2718009" y="3030468"/>
            <a:ext cx="507528" cy="507528"/>
          </a:xfrm>
          <a:prstGeom prst="rect">
            <a:avLst/>
          </a:prstGeom>
        </p:spPr>
      </p:pic>
      <p:pic>
        <p:nvPicPr>
          <p:cNvPr id="1026" name="Picture 2" descr="mage result for hyperledger"/>
          <p:cNvPicPr>
            <a:picLocks noChangeAspect="1" noChangeArrowheads="1"/>
          </p:cNvPicPr>
          <p:nvPr/>
        </p:nvPicPr>
        <p:blipFill rotWithShape="1">
          <a:blip r:embed="rId9">
            <a:duotone>
              <a:schemeClr val="accent4">
                <a:shade val="45000"/>
                <a:satMod val="135000"/>
              </a:schemeClr>
              <a:prstClr val="white"/>
            </a:duotone>
            <a:extLst>
              <a:ext uri="{28A0092B-C50C-407E-A947-70E740481C1C}">
                <a14:useLocalDpi xmlns:a14="http://schemas.microsoft.com/office/drawing/2010/main"/>
              </a:ext>
            </a:extLst>
          </a:blip>
          <a:srcRect t="-4006"/>
          <a:stretch/>
        </p:blipFill>
        <p:spPr bwMode="auto">
          <a:xfrm>
            <a:off x="3450509" y="5157969"/>
            <a:ext cx="1737505" cy="5065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rotWithShape="1">
          <a:blip r:embed="rId10">
            <a:clrChange>
              <a:clrFrom>
                <a:srgbClr val="999999"/>
              </a:clrFrom>
              <a:clrTo>
                <a:srgbClr val="999999">
                  <a:alpha val="0"/>
                </a:srgbClr>
              </a:clrTo>
            </a:clrChange>
            <a:duotone>
              <a:schemeClr val="accent4">
                <a:shade val="45000"/>
                <a:satMod val="135000"/>
              </a:schemeClr>
              <a:prstClr val="white"/>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2770544" y="5122376"/>
            <a:ext cx="688080" cy="630139"/>
          </a:xfrm>
          <a:prstGeom prst="rect">
            <a:avLst/>
          </a:prstGeom>
        </p:spPr>
      </p:pic>
    </p:spTree>
    <p:extLst>
      <p:ext uri="{BB962C8B-B14F-4D97-AF65-F5344CB8AC3E}">
        <p14:creationId xmlns:p14="http://schemas.microsoft.com/office/powerpoint/2010/main" val="353807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4DA6E9-BB4D-3E48-9D81-758520B18C83}"/>
              </a:ext>
            </a:extLst>
          </p:cNvPr>
          <p:cNvSpPr>
            <a:spLocks noGrp="1"/>
          </p:cNvSpPr>
          <p:nvPr>
            <p:ph type="body" sz="quarter" idx="13"/>
          </p:nvPr>
        </p:nvSpPr>
        <p:spPr>
          <a:xfrm>
            <a:off x="1673056" y="2594746"/>
            <a:ext cx="7627061" cy="1348931"/>
          </a:xfrm>
        </p:spPr>
        <p:txBody>
          <a:bodyPr>
            <a:normAutofit/>
          </a:bodyPr>
          <a:lstStyle/>
          <a:p>
            <a:r>
              <a:rPr lang="en-US" sz="4000" b="1" dirty="0">
                <a:solidFill>
                  <a:schemeClr val="accent1">
                    <a:lumMod val="75000"/>
                  </a:schemeClr>
                </a:solidFill>
              </a:rPr>
              <a:t>Supply Chain and Blockchain</a:t>
            </a:r>
          </a:p>
        </p:txBody>
      </p:sp>
      <p:sp>
        <p:nvSpPr>
          <p:cNvPr id="3" name="TextBox 2">
            <a:extLst>
              <a:ext uri="{FF2B5EF4-FFF2-40B4-BE49-F238E27FC236}">
                <a16:creationId xmlns:a16="http://schemas.microsoft.com/office/drawing/2014/main" id="{2162401A-5285-3E40-BF64-C44375BE1A98}"/>
              </a:ext>
            </a:extLst>
          </p:cNvPr>
          <p:cNvSpPr txBox="1"/>
          <p:nvPr/>
        </p:nvSpPr>
        <p:spPr>
          <a:xfrm>
            <a:off x="2537138" y="3943677"/>
            <a:ext cx="2129109" cy="369332"/>
          </a:xfrm>
          <a:prstGeom prst="rect">
            <a:avLst/>
          </a:prstGeom>
          <a:noFill/>
        </p:spPr>
        <p:txBody>
          <a:bodyPr wrap="none" rtlCol="0">
            <a:spAutoFit/>
          </a:bodyPr>
          <a:lstStyle/>
          <a:p>
            <a:r>
              <a:rPr lang="en-US" dirty="0"/>
              <a:t>             </a:t>
            </a:r>
            <a:r>
              <a:rPr lang="en-US" dirty="0">
                <a:latin typeface="Arial" panose="020B0604020202020204" pitchFamily="34" charset="0"/>
                <a:cs typeface="Arial" panose="020B0604020202020204" pitchFamily="34" charset="0"/>
              </a:rPr>
              <a:t>Poster Child</a:t>
            </a:r>
            <a:endParaRPr lang="en-US" dirty="0"/>
          </a:p>
        </p:txBody>
      </p:sp>
    </p:spTree>
    <p:extLst>
      <p:ext uri="{BB962C8B-B14F-4D97-AF65-F5344CB8AC3E}">
        <p14:creationId xmlns:p14="http://schemas.microsoft.com/office/powerpoint/2010/main" val="2807958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F3F5A-2063-4D05-8A0E-200B6A39F325}"/>
              </a:ext>
            </a:extLst>
          </p:cNvPr>
          <p:cNvSpPr>
            <a:spLocks noGrp="1"/>
          </p:cNvSpPr>
          <p:nvPr>
            <p:ph type="body" sz="quarter" idx="13"/>
          </p:nvPr>
        </p:nvSpPr>
        <p:spPr>
          <a:xfrm>
            <a:off x="167639" y="192619"/>
            <a:ext cx="11863223" cy="1348931"/>
          </a:xfrm>
        </p:spPr>
        <p:txBody>
          <a:bodyPr>
            <a:normAutofit/>
          </a:bodyPr>
          <a:lstStyle/>
          <a:p>
            <a:r>
              <a:rPr lang="en-US" dirty="0">
                <a:solidFill>
                  <a:schemeClr val="tx2"/>
                </a:solidFill>
              </a:rPr>
              <a:t>Introducing IBM Food Trust</a:t>
            </a:r>
            <a:r>
              <a:rPr lang="en-US" sz="2667" baseline="73000" dirty="0">
                <a:solidFill>
                  <a:schemeClr val="tx2"/>
                </a:solidFill>
              </a:rPr>
              <a:t>TM</a:t>
            </a:r>
            <a:r>
              <a:rPr lang="en-US" dirty="0">
                <a:solidFill>
                  <a:schemeClr val="tx2"/>
                </a:solidFill>
              </a:rPr>
              <a:t> built on Blockchain technology</a:t>
            </a:r>
          </a:p>
        </p:txBody>
      </p:sp>
      <p:sp>
        <p:nvSpPr>
          <p:cNvPr id="4" name="Text Placeholder 3">
            <a:extLst>
              <a:ext uri="{FF2B5EF4-FFF2-40B4-BE49-F238E27FC236}">
                <a16:creationId xmlns:a16="http://schemas.microsoft.com/office/drawing/2014/main" id="{FA6DF749-8765-524E-BD4C-6222D890B759}"/>
              </a:ext>
            </a:extLst>
          </p:cNvPr>
          <p:cNvSpPr>
            <a:spLocks noGrp="1"/>
          </p:cNvSpPr>
          <p:nvPr>
            <p:ph type="body" sz="quarter" idx="22"/>
          </p:nvPr>
        </p:nvSpPr>
        <p:spPr>
          <a:xfrm>
            <a:off x="167641" y="1693177"/>
            <a:ext cx="6675119" cy="3954959"/>
          </a:xfrm>
        </p:spPr>
        <p:txBody>
          <a:bodyPr>
            <a:normAutofit/>
          </a:bodyPr>
          <a:lstStyle/>
          <a:p>
            <a:pPr>
              <a:spcBef>
                <a:spcPts val="0"/>
              </a:spcBef>
              <a:spcAft>
                <a:spcPts val="2400"/>
              </a:spcAft>
              <a:defRPr/>
            </a:pPr>
            <a:r>
              <a:rPr lang="en-US" sz="1867" dirty="0">
                <a:solidFill>
                  <a:prstClr val="black"/>
                </a:solidFill>
                <a:latin typeface="Arial" charset="0"/>
                <a:ea typeface="Arial" charset="0"/>
                <a:cs typeface="Arial" charset="0"/>
              </a:rPr>
              <a:t>The IBM Food </a:t>
            </a:r>
            <a:r>
              <a:rPr lang="en-US" sz="1867" dirty="0">
                <a:solidFill>
                  <a:prstClr val="black"/>
                </a:solidFill>
                <a:ea typeface="IBM Plex Sans" charset="0"/>
              </a:rPr>
              <a:t>Trust</a:t>
            </a:r>
            <a:r>
              <a:rPr lang="en-US" sz="1867" baseline="73000" dirty="0">
                <a:solidFill>
                  <a:srgbClr val="1F497D"/>
                </a:solidFill>
                <a:ea typeface="IBM Plex Sans" charset="0"/>
              </a:rPr>
              <a:t> </a:t>
            </a:r>
            <a:r>
              <a:rPr lang="en-US" sz="1867" dirty="0">
                <a:solidFill>
                  <a:prstClr val="black"/>
                </a:solidFill>
                <a:latin typeface="Arial" charset="0"/>
                <a:ea typeface="Arial" charset="0"/>
                <a:cs typeface="Arial" charset="0"/>
              </a:rPr>
              <a:t>solution is a set of modules providing traceability to improve food transparency and efficiency</a:t>
            </a:r>
          </a:p>
          <a:p>
            <a:pPr>
              <a:spcBef>
                <a:spcPts val="0"/>
              </a:spcBef>
              <a:spcAft>
                <a:spcPts val="2400"/>
              </a:spcAft>
              <a:defRPr/>
            </a:pPr>
            <a:r>
              <a:rPr lang="en-US" sz="1867" dirty="0">
                <a:solidFill>
                  <a:prstClr val="black"/>
                </a:solidFill>
                <a:latin typeface="Arial" charset="0"/>
                <a:ea typeface="Arial" charset="0"/>
                <a:cs typeface="Arial" charset="0"/>
              </a:rPr>
              <a:t>Blockchain is used to create a trusted connection with shared value for all ecosystem participants, including end consumers</a:t>
            </a:r>
          </a:p>
          <a:p>
            <a:pPr>
              <a:spcBef>
                <a:spcPts val="0"/>
              </a:spcBef>
              <a:spcAft>
                <a:spcPts val="2400"/>
              </a:spcAft>
              <a:defRPr/>
            </a:pPr>
            <a:r>
              <a:rPr lang="en-US" sz="1867" dirty="0">
                <a:solidFill>
                  <a:prstClr val="black"/>
                </a:solidFill>
                <a:latin typeface="Arial" charset="0"/>
                <a:ea typeface="Arial" charset="0"/>
                <a:cs typeface="Arial" charset="0"/>
              </a:rPr>
              <a:t>The solution offers connectors for interoperability and leveraging existing standards (e.g., GS1)</a:t>
            </a:r>
          </a:p>
          <a:p>
            <a:pPr>
              <a:spcAft>
                <a:spcPts val="2400"/>
              </a:spcAft>
              <a:defRPr/>
            </a:pPr>
            <a:r>
              <a:rPr lang="en-US" sz="1867" dirty="0"/>
              <a:t>Blockchain properties come together to create a more trusted, transparent, and efficient data-sharing platform.  </a:t>
            </a:r>
          </a:p>
          <a:p>
            <a:pPr marL="0" indent="0">
              <a:spcBef>
                <a:spcPts val="0"/>
              </a:spcBef>
              <a:spcAft>
                <a:spcPts val="2400"/>
              </a:spcAft>
              <a:buNone/>
              <a:defRPr/>
            </a:pPr>
            <a:endParaRPr lang="en-US" dirty="0">
              <a:solidFill>
                <a:prstClr val="black"/>
              </a:solidFill>
              <a:latin typeface="Arial" charset="0"/>
              <a:ea typeface="Arial" charset="0"/>
              <a:cs typeface="Arial" charset="0"/>
            </a:endParaRPr>
          </a:p>
          <a:p>
            <a:endParaRPr lang="en-US" dirty="0"/>
          </a:p>
        </p:txBody>
      </p:sp>
      <p:pic>
        <p:nvPicPr>
          <p:cNvPr id="12" name="Picture 11" descr="BlockchainLogo_DarkGray.eps">
            <a:extLst>
              <a:ext uri="{FF2B5EF4-FFF2-40B4-BE49-F238E27FC236}">
                <a16:creationId xmlns:a16="http://schemas.microsoft.com/office/drawing/2014/main" id="{B3190284-9A4E-4D9E-9ABB-F1D709BABB2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642" y="6352712"/>
            <a:ext cx="1797449" cy="195072"/>
          </a:xfrm>
          <a:prstGeom prst="rect">
            <a:avLst/>
          </a:prstGeom>
        </p:spPr>
      </p:pic>
      <p:pic>
        <p:nvPicPr>
          <p:cNvPr id="8" name="Picture 7" descr="BLOCKCHAIN4_MARK_BLUE.png">
            <a:extLst>
              <a:ext uri="{FF2B5EF4-FFF2-40B4-BE49-F238E27FC236}">
                <a16:creationId xmlns:a16="http://schemas.microsoft.com/office/drawing/2014/main" id="{985245F1-926B-43AF-A7DF-D290E1F7D4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1023334" y="347127"/>
            <a:ext cx="1162049" cy="853028"/>
          </a:xfrm>
          <a:prstGeom prst="rect">
            <a:avLst/>
          </a:prstGeom>
        </p:spPr>
      </p:pic>
      <p:grpSp>
        <p:nvGrpSpPr>
          <p:cNvPr id="27" name="Group 26">
            <a:extLst>
              <a:ext uri="{FF2B5EF4-FFF2-40B4-BE49-F238E27FC236}">
                <a16:creationId xmlns:a16="http://schemas.microsoft.com/office/drawing/2014/main" id="{CE92A227-DDE1-8F40-B094-D314E3D867B2}"/>
              </a:ext>
            </a:extLst>
          </p:cNvPr>
          <p:cNvGrpSpPr/>
          <p:nvPr/>
        </p:nvGrpSpPr>
        <p:grpSpPr>
          <a:xfrm>
            <a:off x="6668160" y="1429705"/>
            <a:ext cx="5523306" cy="4308324"/>
            <a:chOff x="2195540" y="634962"/>
            <a:chExt cx="4129576" cy="3277114"/>
          </a:xfrm>
        </p:grpSpPr>
        <p:sp>
          <p:nvSpPr>
            <p:cNvPr id="31" name="Oval 5">
              <a:extLst>
                <a:ext uri="{FF2B5EF4-FFF2-40B4-BE49-F238E27FC236}">
                  <a16:creationId xmlns:a16="http://schemas.microsoft.com/office/drawing/2014/main" id="{9217815C-CD24-6E47-9FD6-170301DE9D1B}"/>
                </a:ext>
              </a:extLst>
            </p:cNvPr>
            <p:cNvSpPr>
              <a:spLocks noChangeArrowheads="1"/>
            </p:cNvSpPr>
            <p:nvPr/>
          </p:nvSpPr>
          <p:spPr bwMode="auto">
            <a:xfrm>
              <a:off x="2514600" y="1116488"/>
              <a:ext cx="1750219" cy="1750219"/>
            </a:xfrm>
            <a:prstGeom prst="ellipse">
              <a:avLst/>
            </a:prstGeom>
            <a:solidFill>
              <a:schemeClr val="accent4"/>
            </a:solidFill>
            <a:ln w="6350">
              <a:solidFill>
                <a:schemeClr val="tx2"/>
              </a:solid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spcBef>
                  <a:spcPct val="50000"/>
                </a:spcBef>
                <a:defRPr/>
              </a:pPr>
              <a:endParaRPr lang="en-GB" altLang="en-US" sz="1600" dirty="0">
                <a:solidFill>
                  <a:srgbClr val="000000"/>
                </a:solidFill>
                <a:ea typeface="MS PGothic" charset="-128"/>
              </a:endParaRPr>
            </a:p>
          </p:txBody>
        </p:sp>
        <p:sp>
          <p:nvSpPr>
            <p:cNvPr id="32" name="Oval 6">
              <a:extLst>
                <a:ext uri="{FF2B5EF4-FFF2-40B4-BE49-F238E27FC236}">
                  <a16:creationId xmlns:a16="http://schemas.microsoft.com/office/drawing/2014/main" id="{9588EBDC-F0CE-B444-9CDA-269841D01E30}"/>
                </a:ext>
              </a:extLst>
            </p:cNvPr>
            <p:cNvSpPr>
              <a:spLocks noChangeArrowheads="1"/>
            </p:cNvSpPr>
            <p:nvPr/>
          </p:nvSpPr>
          <p:spPr bwMode="auto">
            <a:xfrm>
              <a:off x="3730227" y="1126013"/>
              <a:ext cx="1750219" cy="1750219"/>
            </a:xfrm>
            <a:prstGeom prst="ellipse">
              <a:avLst/>
            </a:prstGeom>
            <a:solidFill>
              <a:schemeClr val="accent4">
                <a:lumMod val="60000"/>
                <a:lumOff val="40000"/>
                <a:alpha val="50000"/>
              </a:schemeClr>
            </a:solidFill>
            <a:ln w="6350">
              <a:no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spcBef>
                  <a:spcPct val="50000"/>
                </a:spcBef>
                <a:defRPr/>
              </a:pPr>
              <a:endParaRPr lang="en-GB" altLang="en-US" sz="1600" dirty="0">
                <a:solidFill>
                  <a:srgbClr val="000000"/>
                </a:solidFill>
                <a:ea typeface="MS PGothic" charset="-128"/>
              </a:endParaRPr>
            </a:p>
          </p:txBody>
        </p:sp>
        <p:sp>
          <p:nvSpPr>
            <p:cNvPr id="33" name="Oval 7">
              <a:extLst>
                <a:ext uri="{FF2B5EF4-FFF2-40B4-BE49-F238E27FC236}">
                  <a16:creationId xmlns:a16="http://schemas.microsoft.com/office/drawing/2014/main" id="{CDDA15F9-724F-D748-B79C-46A22A36BB06}"/>
                </a:ext>
              </a:extLst>
            </p:cNvPr>
            <p:cNvSpPr>
              <a:spLocks noChangeArrowheads="1"/>
            </p:cNvSpPr>
            <p:nvPr/>
          </p:nvSpPr>
          <p:spPr bwMode="auto">
            <a:xfrm>
              <a:off x="3109912" y="2161857"/>
              <a:ext cx="1750219" cy="1750219"/>
            </a:xfrm>
            <a:prstGeom prst="ellipse">
              <a:avLst/>
            </a:prstGeom>
            <a:solidFill>
              <a:schemeClr val="accent1">
                <a:alpha val="50000"/>
              </a:schemeClr>
            </a:solidFill>
            <a:ln w="6350">
              <a:noFill/>
              <a:round/>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spcBef>
                  <a:spcPct val="50000"/>
                </a:spcBef>
                <a:defRPr/>
              </a:pPr>
              <a:endParaRPr lang="en-GB" altLang="en-US" sz="1600">
                <a:solidFill>
                  <a:srgbClr val="000000"/>
                </a:solidFill>
                <a:ea typeface="MS PGothic" charset="-128"/>
              </a:endParaRPr>
            </a:p>
          </p:txBody>
        </p:sp>
        <p:sp>
          <p:nvSpPr>
            <p:cNvPr id="34" name="Rectangle 8">
              <a:extLst>
                <a:ext uri="{FF2B5EF4-FFF2-40B4-BE49-F238E27FC236}">
                  <a16:creationId xmlns:a16="http://schemas.microsoft.com/office/drawing/2014/main" id="{4BFC491C-FE33-284A-B6D7-CE9DB6364B81}"/>
                </a:ext>
              </a:extLst>
            </p:cNvPr>
            <p:cNvSpPr>
              <a:spLocks noChangeArrowheads="1"/>
            </p:cNvSpPr>
            <p:nvPr/>
          </p:nvSpPr>
          <p:spPr bwMode="auto">
            <a:xfrm>
              <a:off x="2716055" y="1540937"/>
              <a:ext cx="975186"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467" b="1" dirty="0">
                  <a:solidFill>
                    <a:srgbClr val="FFFFFF"/>
                  </a:solidFill>
                  <a:latin typeface="IBM Plex Sans"/>
                  <a:ea typeface="MS PGothic" charset="-128"/>
                </a:rPr>
                <a:t>Distributed</a:t>
              </a:r>
              <a:r>
                <a:rPr lang="en-US" altLang="en-US" sz="1867" b="1" dirty="0">
                  <a:solidFill>
                    <a:srgbClr val="FFFFFF"/>
                  </a:solidFill>
                  <a:latin typeface="IBM Plex Sans"/>
                  <a:ea typeface="MS PGothic" charset="-128"/>
                </a:rPr>
                <a:t> </a:t>
              </a:r>
              <a:br>
                <a:rPr lang="en-US" altLang="en-US" sz="1867" b="1" dirty="0">
                  <a:solidFill>
                    <a:srgbClr val="FFFFFF"/>
                  </a:solidFill>
                  <a:latin typeface="IBM Plex Sans"/>
                  <a:ea typeface="MS PGothic" charset="-128"/>
                </a:rPr>
              </a:br>
              <a:r>
                <a:rPr lang="en-US" altLang="en-US" sz="1600" b="1" dirty="0">
                  <a:solidFill>
                    <a:srgbClr val="FFFFFF"/>
                  </a:solidFill>
                  <a:latin typeface="IBM Plex Sans"/>
                  <a:ea typeface="MS PGothic" charset="-128"/>
                </a:rPr>
                <a:t>Ledger</a:t>
              </a:r>
            </a:p>
          </p:txBody>
        </p:sp>
        <p:sp>
          <p:nvSpPr>
            <p:cNvPr id="35" name="Rectangle 9">
              <a:extLst>
                <a:ext uri="{FF2B5EF4-FFF2-40B4-BE49-F238E27FC236}">
                  <a16:creationId xmlns:a16="http://schemas.microsoft.com/office/drawing/2014/main" id="{FCA760FD-14F2-6D42-B4BD-445F9F32600C}"/>
                </a:ext>
              </a:extLst>
            </p:cNvPr>
            <p:cNvSpPr>
              <a:spLocks noChangeArrowheads="1"/>
            </p:cNvSpPr>
            <p:nvPr/>
          </p:nvSpPr>
          <p:spPr bwMode="auto">
            <a:xfrm>
              <a:off x="4323253" y="1475919"/>
              <a:ext cx="1119007"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467" b="1" dirty="0">
                  <a:solidFill>
                    <a:srgbClr val="FFFFFF"/>
                  </a:solidFill>
                  <a:latin typeface="IBM Plex Sans"/>
                  <a:ea typeface="MS PGothic" charset="-128"/>
                </a:rPr>
                <a:t>Digital</a:t>
              </a:r>
              <a:r>
                <a:rPr lang="en-US" altLang="en-US" sz="1867" b="1" dirty="0">
                  <a:solidFill>
                    <a:srgbClr val="FFFFFF"/>
                  </a:solidFill>
                  <a:latin typeface="IBM Plex Sans"/>
                  <a:ea typeface="MS PGothic" charset="-128"/>
                </a:rPr>
                <a:t> </a:t>
              </a:r>
              <a:br>
                <a:rPr lang="en-US" altLang="en-US" sz="1867" b="1" dirty="0">
                  <a:solidFill>
                    <a:srgbClr val="FFFFFF"/>
                  </a:solidFill>
                  <a:latin typeface="IBM Plex Sans"/>
                  <a:ea typeface="MS PGothic" charset="-128"/>
                </a:rPr>
              </a:br>
              <a:r>
                <a:rPr lang="en-US" altLang="en-US" sz="1600" b="1" dirty="0">
                  <a:solidFill>
                    <a:srgbClr val="FFFFFF"/>
                  </a:solidFill>
                  <a:latin typeface="IBM Plex Sans"/>
                  <a:ea typeface="MS PGothic" charset="-128"/>
                </a:rPr>
                <a:t>Transactions</a:t>
              </a:r>
            </a:p>
          </p:txBody>
        </p:sp>
        <p:sp>
          <p:nvSpPr>
            <p:cNvPr id="36" name="Rectangle 10">
              <a:extLst>
                <a:ext uri="{FF2B5EF4-FFF2-40B4-BE49-F238E27FC236}">
                  <a16:creationId xmlns:a16="http://schemas.microsoft.com/office/drawing/2014/main" id="{43F4248C-9363-D94F-BE33-CEBB58E22E07}"/>
                </a:ext>
              </a:extLst>
            </p:cNvPr>
            <p:cNvSpPr>
              <a:spLocks noChangeArrowheads="1"/>
            </p:cNvSpPr>
            <p:nvPr/>
          </p:nvSpPr>
          <p:spPr bwMode="auto">
            <a:xfrm>
              <a:off x="3506262" y="3276206"/>
              <a:ext cx="1024325" cy="46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600" b="1" dirty="0">
                  <a:solidFill>
                    <a:srgbClr val="FFFFFF"/>
                  </a:solidFill>
                  <a:latin typeface="IBM Plex Sans"/>
                  <a:ea typeface="MS PGothic" charset="-128"/>
                </a:rPr>
                <a:t>Immutable </a:t>
              </a:r>
              <a:br>
                <a:rPr lang="en-US" altLang="en-US" sz="1600" b="1" dirty="0">
                  <a:solidFill>
                    <a:srgbClr val="FFFFFF"/>
                  </a:solidFill>
                  <a:latin typeface="IBM Plex Sans"/>
                  <a:ea typeface="MS PGothic" charset="-128"/>
                </a:rPr>
              </a:br>
              <a:r>
                <a:rPr lang="en-US" altLang="en-US" sz="1600" b="1" dirty="0">
                  <a:solidFill>
                    <a:srgbClr val="FFFFFF"/>
                  </a:solidFill>
                  <a:latin typeface="IBM Plex Sans"/>
                  <a:ea typeface="MS PGothic" charset="-128"/>
                </a:rPr>
                <a:t>Data</a:t>
              </a:r>
            </a:p>
          </p:txBody>
        </p:sp>
        <p:sp>
          <p:nvSpPr>
            <p:cNvPr id="37" name="Rectangle 11">
              <a:extLst>
                <a:ext uri="{FF2B5EF4-FFF2-40B4-BE49-F238E27FC236}">
                  <a16:creationId xmlns:a16="http://schemas.microsoft.com/office/drawing/2014/main" id="{85277726-1C8E-6E4C-8937-F6E273BBA556}"/>
                </a:ext>
              </a:extLst>
            </p:cNvPr>
            <p:cNvSpPr>
              <a:spLocks noChangeArrowheads="1"/>
            </p:cNvSpPr>
            <p:nvPr/>
          </p:nvSpPr>
          <p:spPr bwMode="auto">
            <a:xfrm>
              <a:off x="3504015" y="634962"/>
              <a:ext cx="1014737" cy="31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867" b="1" dirty="0">
                  <a:solidFill>
                    <a:srgbClr val="E02164"/>
                  </a:solidFill>
                  <a:latin typeface="IBM Plex Sans"/>
                  <a:ea typeface="MS PGothic" charset="-128"/>
                </a:rPr>
                <a:t>Efficiency</a:t>
              </a:r>
            </a:p>
          </p:txBody>
        </p:sp>
        <p:sp>
          <p:nvSpPr>
            <p:cNvPr id="38" name="Rectangle 12">
              <a:extLst>
                <a:ext uri="{FF2B5EF4-FFF2-40B4-BE49-F238E27FC236}">
                  <a16:creationId xmlns:a16="http://schemas.microsoft.com/office/drawing/2014/main" id="{424DB902-3C7F-1D4A-8381-A857B2DBDDC5}"/>
                </a:ext>
              </a:extLst>
            </p:cNvPr>
            <p:cNvSpPr>
              <a:spLocks noChangeArrowheads="1"/>
            </p:cNvSpPr>
            <p:nvPr/>
          </p:nvSpPr>
          <p:spPr bwMode="auto">
            <a:xfrm>
              <a:off x="2195540" y="2968029"/>
              <a:ext cx="626420" cy="31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867" b="1" dirty="0">
                  <a:solidFill>
                    <a:srgbClr val="E02164"/>
                  </a:solidFill>
                  <a:latin typeface="IBM Plex Sans"/>
                  <a:ea typeface="MS PGothic" charset="-128"/>
                </a:rPr>
                <a:t>Trust</a:t>
              </a:r>
            </a:p>
          </p:txBody>
        </p:sp>
        <p:sp>
          <p:nvSpPr>
            <p:cNvPr id="39" name="Rectangle 13">
              <a:extLst>
                <a:ext uri="{FF2B5EF4-FFF2-40B4-BE49-F238E27FC236}">
                  <a16:creationId xmlns:a16="http://schemas.microsoft.com/office/drawing/2014/main" id="{6678E85A-1231-E242-9B6A-82BD606ADF05}"/>
                </a:ext>
              </a:extLst>
            </p:cNvPr>
            <p:cNvSpPr>
              <a:spLocks noChangeArrowheads="1"/>
            </p:cNvSpPr>
            <p:nvPr/>
          </p:nvSpPr>
          <p:spPr bwMode="auto">
            <a:xfrm>
              <a:off x="4986782" y="2968029"/>
              <a:ext cx="1338334" cy="31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5" rIns="122767" bIns="61385">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1219139">
                <a:defRPr/>
              </a:pPr>
              <a:r>
                <a:rPr lang="en-US" altLang="en-US" sz="1867" b="1" dirty="0">
                  <a:solidFill>
                    <a:srgbClr val="E02164"/>
                  </a:solidFill>
                  <a:latin typeface="IBM Plex Sans"/>
                  <a:ea typeface="MS PGothic" charset="-128"/>
                </a:rPr>
                <a:t>Transparency</a:t>
              </a:r>
            </a:p>
          </p:txBody>
        </p:sp>
      </p:grpSp>
      <p:cxnSp>
        <p:nvCxnSpPr>
          <p:cNvPr id="28" name="Straight Connector 27">
            <a:extLst>
              <a:ext uri="{FF2B5EF4-FFF2-40B4-BE49-F238E27FC236}">
                <a16:creationId xmlns:a16="http://schemas.microsoft.com/office/drawing/2014/main" id="{FB4912C6-6544-3740-AC01-0B9B41A68A46}"/>
              </a:ext>
            </a:extLst>
          </p:cNvPr>
          <p:cNvCxnSpPr>
            <a:cxnSpLocks/>
          </p:cNvCxnSpPr>
          <p:nvPr/>
        </p:nvCxnSpPr>
        <p:spPr>
          <a:xfrm flipV="1">
            <a:off x="9080732" y="1752413"/>
            <a:ext cx="0" cy="1097448"/>
          </a:xfrm>
          <a:prstGeom prst="line">
            <a:avLst/>
          </a:prstGeom>
          <a:ln w="9525">
            <a:solidFill>
              <a:srgbClr val="E02164"/>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387BCF0-7974-C643-A552-676D26B027B3}"/>
              </a:ext>
            </a:extLst>
          </p:cNvPr>
          <p:cNvCxnSpPr>
            <a:cxnSpLocks/>
          </p:cNvCxnSpPr>
          <p:nvPr/>
        </p:nvCxnSpPr>
        <p:spPr>
          <a:xfrm flipH="1" flipV="1">
            <a:off x="9576692" y="3955667"/>
            <a:ext cx="1077267" cy="537336"/>
          </a:xfrm>
          <a:prstGeom prst="line">
            <a:avLst/>
          </a:prstGeom>
          <a:ln w="9525">
            <a:solidFill>
              <a:srgbClr val="E02164"/>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757BCCB-1575-8B43-9747-179C6F14C0B2}"/>
              </a:ext>
            </a:extLst>
          </p:cNvPr>
          <p:cNvCxnSpPr>
            <a:cxnSpLocks/>
          </p:cNvCxnSpPr>
          <p:nvPr/>
        </p:nvCxnSpPr>
        <p:spPr>
          <a:xfrm flipH="1">
            <a:off x="7580221" y="4018201"/>
            <a:ext cx="993148" cy="498475"/>
          </a:xfrm>
          <a:prstGeom prst="line">
            <a:avLst/>
          </a:prstGeom>
          <a:ln w="9525">
            <a:solidFill>
              <a:srgbClr val="E0216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892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04A39-7D61-FE4C-845A-1771814F4A65}"/>
              </a:ext>
            </a:extLst>
          </p:cNvPr>
          <p:cNvSpPr>
            <a:spLocks noGrp="1"/>
          </p:cNvSpPr>
          <p:nvPr>
            <p:ph type="body" sz="quarter" idx="22"/>
          </p:nvPr>
        </p:nvSpPr>
        <p:spPr>
          <a:xfrm>
            <a:off x="167640" y="1613230"/>
            <a:ext cx="6235093" cy="4372844"/>
          </a:xfrm>
        </p:spPr>
        <p:txBody>
          <a:bodyPr>
            <a:normAutofit fontScale="92500" lnSpcReduction="20000"/>
          </a:bodyPr>
          <a:lstStyle/>
          <a:p>
            <a:pPr marL="0" indent="0">
              <a:buNone/>
            </a:pPr>
            <a:r>
              <a:rPr lang="en-US" sz="2267" b="1" dirty="0"/>
              <a:t>The Problem:</a:t>
            </a:r>
          </a:p>
          <a:p>
            <a:pPr marL="0" indent="0">
              <a:buNone/>
            </a:pPr>
            <a:endParaRPr lang="en-US" sz="1733" b="1" dirty="0"/>
          </a:p>
          <a:p>
            <a:pPr marL="285744" indent="-285744">
              <a:buFont typeface="Arial" panose="020B0604020202020204" pitchFamily="34" charset="0"/>
              <a:buChar char="•"/>
            </a:pPr>
            <a:r>
              <a:rPr lang="en-US" sz="2000" b="1" dirty="0">
                <a:solidFill>
                  <a:schemeClr val="tx2"/>
                </a:solidFill>
              </a:rPr>
              <a:t>Data is siloed </a:t>
            </a:r>
            <a:r>
              <a:rPr lang="en-US" sz="2000" dirty="0"/>
              <a:t>within each company and accessing it requires a request and time</a:t>
            </a:r>
          </a:p>
          <a:p>
            <a:pPr marL="285744" indent="-285744">
              <a:buFont typeface="Arial" panose="020B0604020202020204" pitchFamily="34" charset="0"/>
              <a:buChar char="•"/>
            </a:pPr>
            <a:endParaRPr lang="en-US" sz="2000" dirty="0"/>
          </a:p>
          <a:p>
            <a:pPr marL="285744" indent="-285744">
              <a:buFont typeface="Arial" panose="020B0604020202020204" pitchFamily="34" charset="0"/>
              <a:buChar char="•"/>
            </a:pPr>
            <a:r>
              <a:rPr lang="en-US" sz="2000" dirty="0"/>
              <a:t>Exchange of information takes place between a pair of partners; to get information from a distant partner may require </a:t>
            </a:r>
            <a:r>
              <a:rPr lang="en-US" sz="2000" b="1" dirty="0">
                <a:solidFill>
                  <a:schemeClr val="tx2"/>
                </a:solidFill>
              </a:rPr>
              <a:t>intermediaries</a:t>
            </a:r>
            <a:r>
              <a:rPr lang="en-US" sz="2000" dirty="0"/>
              <a:t>, time, resources </a:t>
            </a:r>
          </a:p>
          <a:p>
            <a:pPr marL="285744" indent="-285744">
              <a:buFont typeface="Arial" panose="020B0604020202020204" pitchFamily="34" charset="0"/>
              <a:buChar char="•"/>
            </a:pPr>
            <a:endParaRPr lang="en-US" sz="2000" dirty="0"/>
          </a:p>
          <a:p>
            <a:pPr marL="285744" indent="-285744">
              <a:buFont typeface="Arial" panose="020B0604020202020204" pitchFamily="34" charset="0"/>
              <a:buChar char="•"/>
            </a:pPr>
            <a:r>
              <a:rPr lang="en-US" sz="2000" dirty="0"/>
              <a:t>Most transactions are still </a:t>
            </a:r>
            <a:r>
              <a:rPr lang="en-US" sz="2000" b="1" dirty="0">
                <a:solidFill>
                  <a:schemeClr val="tx2"/>
                </a:solidFill>
              </a:rPr>
              <a:t>paper-based</a:t>
            </a:r>
            <a:r>
              <a:rPr lang="en-US" sz="2000" dirty="0">
                <a:solidFill>
                  <a:schemeClr val="tx2"/>
                </a:solidFill>
              </a:rPr>
              <a:t>, </a:t>
            </a:r>
            <a:r>
              <a:rPr lang="en-US" sz="2000" dirty="0"/>
              <a:t>creating inefficiencies and opportunities for fraud</a:t>
            </a:r>
          </a:p>
          <a:p>
            <a:pPr marL="285744" indent="-285744">
              <a:buFont typeface="Arial" panose="020B0604020202020204" pitchFamily="34" charset="0"/>
              <a:buChar char="•"/>
            </a:pPr>
            <a:endParaRPr lang="en-US" sz="2000" dirty="0"/>
          </a:p>
          <a:p>
            <a:pPr marL="285744" indent="-285744">
              <a:buFont typeface="Arial" panose="020B0604020202020204" pitchFamily="34" charset="0"/>
              <a:buChar char="•"/>
            </a:pPr>
            <a:r>
              <a:rPr lang="en-US" sz="2000" dirty="0"/>
              <a:t>Because everyone maintains their own record of transactions,</a:t>
            </a:r>
            <a:r>
              <a:rPr lang="en-US" sz="2000" dirty="0">
                <a:solidFill>
                  <a:schemeClr val="tx2"/>
                </a:solidFill>
              </a:rPr>
              <a:t> </a:t>
            </a:r>
            <a:r>
              <a:rPr lang="en-US" sz="2000" b="1" dirty="0">
                <a:solidFill>
                  <a:schemeClr val="tx2"/>
                </a:solidFill>
              </a:rPr>
              <a:t>differences</a:t>
            </a:r>
            <a:r>
              <a:rPr lang="en-US" sz="2000" dirty="0">
                <a:solidFill>
                  <a:schemeClr val="tx2"/>
                </a:solidFill>
              </a:rPr>
              <a:t> </a:t>
            </a:r>
            <a:r>
              <a:rPr lang="en-US" sz="2000" dirty="0"/>
              <a:t>take time and resources to reconcile</a:t>
            </a:r>
          </a:p>
        </p:txBody>
      </p:sp>
      <p:sp>
        <p:nvSpPr>
          <p:cNvPr id="2" name="Title 1"/>
          <p:cNvSpPr>
            <a:spLocks noGrp="1"/>
          </p:cNvSpPr>
          <p:nvPr>
            <p:ph type="title" idx="4294967295"/>
          </p:nvPr>
        </p:nvSpPr>
        <p:spPr>
          <a:xfrm>
            <a:off x="0" y="169334"/>
            <a:ext cx="12192000" cy="853017"/>
          </a:xfrm>
        </p:spPr>
        <p:txBody>
          <a:bodyPr>
            <a:noAutofit/>
          </a:bodyPr>
          <a:lstStyle/>
          <a:p>
            <a:pPr algn="l"/>
            <a:r>
              <a:rPr lang="en-US" sz="3200" b="1" dirty="0">
                <a:solidFill>
                  <a:schemeClr val="tx2"/>
                </a:solidFill>
              </a:rPr>
              <a:t>Today, traditional system constructs limit transparency </a:t>
            </a:r>
          </a:p>
        </p:txBody>
      </p:sp>
      <p:sp>
        <p:nvSpPr>
          <p:cNvPr id="3" name="Slide Number Placeholder 2"/>
          <p:cNvSpPr>
            <a:spLocks noGrp="1"/>
          </p:cNvSpPr>
          <p:nvPr>
            <p:ph type="sldNum" sz="quarter" idx="4294967295"/>
          </p:nvPr>
        </p:nvSpPr>
        <p:spPr/>
        <p:txBody>
          <a:bodyPr/>
          <a:lstStyle/>
          <a:p>
            <a:pPr defTabSz="914354">
              <a:defRPr/>
            </a:pPr>
            <a:fld id="{D0BE6F14-FF48-0F4F-A8AA-2E3F25371E4A}" type="slidenum">
              <a:rPr lang="en-US" sz="800">
                <a:solidFill>
                  <a:srgbClr val="000000"/>
                </a:solidFill>
                <a:latin typeface="IBM Plex Sans"/>
                <a:cs typeface="Arial" charset="0"/>
              </a:rPr>
              <a:pPr defTabSz="914354">
                <a:defRPr/>
              </a:pPr>
              <a:t>19</a:t>
            </a:fld>
            <a:endParaRPr lang="en-US" sz="800">
              <a:solidFill>
                <a:srgbClr val="000000"/>
              </a:solidFill>
              <a:latin typeface="IBM Plex Sans"/>
              <a:cs typeface="Arial" charset="0"/>
            </a:endParaRPr>
          </a:p>
        </p:txBody>
      </p:sp>
      <p:grpSp>
        <p:nvGrpSpPr>
          <p:cNvPr id="84" name="Group 83">
            <a:extLst>
              <a:ext uri="{FF2B5EF4-FFF2-40B4-BE49-F238E27FC236}">
                <a16:creationId xmlns:a16="http://schemas.microsoft.com/office/drawing/2014/main" id="{48AF98C6-B66B-114A-A11D-D3A4BDA774E6}"/>
              </a:ext>
            </a:extLst>
          </p:cNvPr>
          <p:cNvGrpSpPr/>
          <p:nvPr/>
        </p:nvGrpSpPr>
        <p:grpSpPr>
          <a:xfrm>
            <a:off x="7163674" y="2323067"/>
            <a:ext cx="3642815" cy="3408596"/>
            <a:chOff x="7017793" y="2015462"/>
            <a:chExt cx="3642814" cy="3408596"/>
          </a:xfrm>
        </p:grpSpPr>
        <p:pic>
          <p:nvPicPr>
            <p:cNvPr id="16" name="Picture 15">
              <a:extLst>
                <a:ext uri="{FF2B5EF4-FFF2-40B4-BE49-F238E27FC236}">
                  <a16:creationId xmlns:a16="http://schemas.microsoft.com/office/drawing/2014/main" id="{CBE77FF3-036E-FC4C-8744-BA82AC8E1207}"/>
                </a:ext>
              </a:extLst>
            </p:cNvPr>
            <p:cNvPicPr>
              <a:picLocks noChangeAspect="1"/>
            </p:cNvPicPr>
            <p:nvPr/>
          </p:nvPicPr>
          <p:blipFill>
            <a:blip r:embed="rId3"/>
            <a:stretch>
              <a:fillRect/>
            </a:stretch>
          </p:blipFill>
          <p:spPr>
            <a:xfrm>
              <a:off x="7017793" y="3945904"/>
              <a:ext cx="853440" cy="853440"/>
            </a:xfrm>
            <a:prstGeom prst="rect">
              <a:avLst/>
            </a:prstGeom>
          </p:spPr>
        </p:pic>
        <p:pic>
          <p:nvPicPr>
            <p:cNvPr id="18" name="Picture 17">
              <a:extLst>
                <a:ext uri="{FF2B5EF4-FFF2-40B4-BE49-F238E27FC236}">
                  <a16:creationId xmlns:a16="http://schemas.microsoft.com/office/drawing/2014/main" id="{0C5D70A9-BB4B-3C46-8B86-7A3DE614FC7F}"/>
                </a:ext>
              </a:extLst>
            </p:cNvPr>
            <p:cNvPicPr>
              <a:picLocks noChangeAspect="1"/>
            </p:cNvPicPr>
            <p:nvPr/>
          </p:nvPicPr>
          <p:blipFill>
            <a:blip r:embed="rId4"/>
            <a:stretch>
              <a:fillRect/>
            </a:stretch>
          </p:blipFill>
          <p:spPr>
            <a:xfrm>
              <a:off x="8522426" y="4570618"/>
              <a:ext cx="853440" cy="853440"/>
            </a:xfrm>
            <a:prstGeom prst="rect">
              <a:avLst/>
            </a:prstGeom>
          </p:spPr>
        </p:pic>
        <p:pic>
          <p:nvPicPr>
            <p:cNvPr id="20" name="Picture 19">
              <a:extLst>
                <a:ext uri="{FF2B5EF4-FFF2-40B4-BE49-F238E27FC236}">
                  <a16:creationId xmlns:a16="http://schemas.microsoft.com/office/drawing/2014/main" id="{DF03C0A2-78ED-B243-8651-4C65E37DE9A0}"/>
                </a:ext>
              </a:extLst>
            </p:cNvPr>
            <p:cNvPicPr>
              <a:picLocks noChangeAspect="1"/>
            </p:cNvPicPr>
            <p:nvPr/>
          </p:nvPicPr>
          <p:blipFill>
            <a:blip r:embed="rId5"/>
            <a:stretch>
              <a:fillRect/>
            </a:stretch>
          </p:blipFill>
          <p:spPr>
            <a:xfrm>
              <a:off x="9807167" y="3945904"/>
              <a:ext cx="853440" cy="853440"/>
            </a:xfrm>
            <a:prstGeom prst="rect">
              <a:avLst/>
            </a:prstGeom>
          </p:spPr>
        </p:pic>
        <p:pic>
          <p:nvPicPr>
            <p:cNvPr id="22" name="Picture 21">
              <a:extLst>
                <a:ext uri="{FF2B5EF4-FFF2-40B4-BE49-F238E27FC236}">
                  <a16:creationId xmlns:a16="http://schemas.microsoft.com/office/drawing/2014/main" id="{B4017929-741B-DC42-A86B-A73DCA112D90}"/>
                </a:ext>
              </a:extLst>
            </p:cNvPr>
            <p:cNvPicPr>
              <a:picLocks noChangeAspect="1"/>
            </p:cNvPicPr>
            <p:nvPr/>
          </p:nvPicPr>
          <p:blipFill>
            <a:blip r:embed="rId6"/>
            <a:stretch>
              <a:fillRect/>
            </a:stretch>
          </p:blipFill>
          <p:spPr>
            <a:xfrm>
              <a:off x="9807167" y="2127848"/>
              <a:ext cx="853440" cy="853440"/>
            </a:xfrm>
            <a:prstGeom prst="rect">
              <a:avLst/>
            </a:prstGeom>
          </p:spPr>
        </p:pic>
        <p:pic>
          <p:nvPicPr>
            <p:cNvPr id="24" name="Picture 23">
              <a:extLst>
                <a:ext uri="{FF2B5EF4-FFF2-40B4-BE49-F238E27FC236}">
                  <a16:creationId xmlns:a16="http://schemas.microsoft.com/office/drawing/2014/main" id="{227F39D3-CD3B-134F-868D-4F2EED4E528E}"/>
                </a:ext>
              </a:extLst>
            </p:cNvPr>
            <p:cNvPicPr>
              <a:picLocks noChangeAspect="1"/>
            </p:cNvPicPr>
            <p:nvPr/>
          </p:nvPicPr>
          <p:blipFill>
            <a:blip r:embed="rId7"/>
            <a:stretch>
              <a:fillRect/>
            </a:stretch>
          </p:blipFill>
          <p:spPr>
            <a:xfrm>
              <a:off x="8412480" y="2793370"/>
              <a:ext cx="853440" cy="853440"/>
            </a:xfrm>
            <a:prstGeom prst="rect">
              <a:avLst/>
            </a:prstGeom>
          </p:spPr>
        </p:pic>
        <p:pic>
          <p:nvPicPr>
            <p:cNvPr id="28" name="Picture 27">
              <a:extLst>
                <a:ext uri="{FF2B5EF4-FFF2-40B4-BE49-F238E27FC236}">
                  <a16:creationId xmlns:a16="http://schemas.microsoft.com/office/drawing/2014/main" id="{E36A4A86-6CAC-B242-B25F-F6C151265CB2}"/>
                </a:ext>
              </a:extLst>
            </p:cNvPr>
            <p:cNvPicPr>
              <a:picLocks noChangeAspect="1"/>
            </p:cNvPicPr>
            <p:nvPr/>
          </p:nvPicPr>
          <p:blipFill>
            <a:blip r:embed="rId8"/>
            <a:stretch>
              <a:fillRect/>
            </a:stretch>
          </p:blipFill>
          <p:spPr>
            <a:xfrm>
              <a:off x="7017793" y="2113386"/>
              <a:ext cx="853440" cy="853440"/>
            </a:xfrm>
            <a:prstGeom prst="rect">
              <a:avLst/>
            </a:prstGeom>
          </p:spPr>
        </p:pic>
        <p:cxnSp>
          <p:nvCxnSpPr>
            <p:cNvPr id="30" name="Straight Connector 29">
              <a:extLst>
                <a:ext uri="{FF2B5EF4-FFF2-40B4-BE49-F238E27FC236}">
                  <a16:creationId xmlns:a16="http://schemas.microsoft.com/office/drawing/2014/main" id="{892CCD10-8D2F-D54E-9B51-80E43DA06E0A}"/>
                </a:ext>
              </a:extLst>
            </p:cNvPr>
            <p:cNvCxnSpPr/>
            <p:nvPr/>
          </p:nvCxnSpPr>
          <p:spPr>
            <a:xfrm>
              <a:off x="8082643" y="2540106"/>
              <a:ext cx="1567543" cy="0"/>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F308AF-D927-A840-8944-1821CD80E2EA}"/>
                </a:ext>
              </a:extLst>
            </p:cNvPr>
            <p:cNvCxnSpPr/>
            <p:nvPr/>
          </p:nvCxnSpPr>
          <p:spPr>
            <a:xfrm>
              <a:off x="8082643" y="4372624"/>
              <a:ext cx="1567543" cy="0"/>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61708A-6717-A240-90F6-8A3AB2B3B656}"/>
                </a:ext>
              </a:extLst>
            </p:cNvPr>
            <p:cNvCxnSpPr>
              <a:cxnSpLocks/>
            </p:cNvCxnSpPr>
            <p:nvPr/>
          </p:nvCxnSpPr>
          <p:spPr>
            <a:xfrm flipV="1">
              <a:off x="9375866" y="4680543"/>
              <a:ext cx="548640" cy="365760"/>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402FC7-1919-2646-909A-825B3CEA2CAC}"/>
                </a:ext>
              </a:extLst>
            </p:cNvPr>
            <p:cNvCxnSpPr>
              <a:cxnSpLocks/>
            </p:cNvCxnSpPr>
            <p:nvPr/>
          </p:nvCxnSpPr>
          <p:spPr>
            <a:xfrm flipV="1">
              <a:off x="9171441" y="2838456"/>
              <a:ext cx="663167" cy="426720"/>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2A3FC2E-AF05-7240-8DB5-A65F14C59044}"/>
                </a:ext>
              </a:extLst>
            </p:cNvPr>
            <p:cNvCxnSpPr>
              <a:cxnSpLocks/>
            </p:cNvCxnSpPr>
            <p:nvPr/>
          </p:nvCxnSpPr>
          <p:spPr>
            <a:xfrm flipV="1">
              <a:off x="7871233" y="3736513"/>
              <a:ext cx="542993" cy="377665"/>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520243A-1328-8E49-927A-3C13D16FE8A4}"/>
                </a:ext>
              </a:extLst>
            </p:cNvPr>
            <p:cNvCxnSpPr>
              <a:cxnSpLocks/>
            </p:cNvCxnSpPr>
            <p:nvPr/>
          </p:nvCxnSpPr>
          <p:spPr>
            <a:xfrm>
              <a:off x="9264174" y="3694005"/>
              <a:ext cx="542993" cy="367804"/>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7072DC-B7C8-8E4F-AC41-CAAD50DE188F}"/>
                </a:ext>
              </a:extLst>
            </p:cNvPr>
            <p:cNvCxnSpPr>
              <a:cxnSpLocks/>
            </p:cNvCxnSpPr>
            <p:nvPr/>
          </p:nvCxnSpPr>
          <p:spPr>
            <a:xfrm>
              <a:off x="7959394" y="2756811"/>
              <a:ext cx="543532" cy="381634"/>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1BB710-E701-E94C-BE07-959276BA4489}"/>
                </a:ext>
              </a:extLst>
            </p:cNvPr>
            <p:cNvCxnSpPr>
              <a:cxnSpLocks/>
            </p:cNvCxnSpPr>
            <p:nvPr/>
          </p:nvCxnSpPr>
          <p:spPr>
            <a:xfrm flipH="1" flipV="1">
              <a:off x="7786325" y="4799344"/>
              <a:ext cx="611407" cy="226800"/>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49CE30D-03BA-EC4B-985A-52723BD080E9}"/>
                </a:ext>
              </a:extLst>
            </p:cNvPr>
            <p:cNvCxnSpPr>
              <a:cxnSpLocks/>
            </p:cNvCxnSpPr>
            <p:nvPr/>
          </p:nvCxnSpPr>
          <p:spPr>
            <a:xfrm flipV="1">
              <a:off x="7548158" y="3121395"/>
              <a:ext cx="0" cy="850309"/>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0607F6-6206-004B-A2A6-9D6635BB0E5E}"/>
                </a:ext>
              </a:extLst>
            </p:cNvPr>
            <p:cNvCxnSpPr>
              <a:cxnSpLocks/>
            </p:cNvCxnSpPr>
            <p:nvPr/>
          </p:nvCxnSpPr>
          <p:spPr>
            <a:xfrm flipH="1" flipV="1">
              <a:off x="10227312" y="3200094"/>
              <a:ext cx="4632" cy="625751"/>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EA3113-0887-DB49-BACC-5D2B533A07A2}"/>
                </a:ext>
              </a:extLst>
            </p:cNvPr>
            <p:cNvCxnSpPr>
              <a:cxnSpLocks/>
            </p:cNvCxnSpPr>
            <p:nvPr/>
          </p:nvCxnSpPr>
          <p:spPr>
            <a:xfrm>
              <a:off x="7786325" y="3121395"/>
              <a:ext cx="1052876" cy="1559148"/>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9A1BEFB-4175-ED4E-BE74-6CDB442B30FE}"/>
                </a:ext>
              </a:extLst>
            </p:cNvPr>
            <p:cNvCxnSpPr>
              <a:cxnSpLocks/>
            </p:cNvCxnSpPr>
            <p:nvPr/>
          </p:nvCxnSpPr>
          <p:spPr>
            <a:xfrm flipH="1">
              <a:off x="8963894" y="3121395"/>
              <a:ext cx="960612" cy="1559148"/>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4A46D7D-A136-184F-81B0-7047A844B542}"/>
                </a:ext>
              </a:extLst>
            </p:cNvPr>
            <p:cNvCxnSpPr>
              <a:cxnSpLocks/>
            </p:cNvCxnSpPr>
            <p:nvPr/>
          </p:nvCxnSpPr>
          <p:spPr>
            <a:xfrm flipV="1">
              <a:off x="8897869" y="3841062"/>
              <a:ext cx="0" cy="758769"/>
            </a:xfrm>
            <a:prstGeom prst="line">
              <a:avLst/>
            </a:prstGeom>
            <a:ln w="28575">
              <a:solidFill>
                <a:srgbClr val="76A6F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7A9E471-FDC7-0B45-B181-AD94FA010D3D}"/>
                </a:ext>
              </a:extLst>
            </p:cNvPr>
            <p:cNvCxnSpPr>
              <a:cxnSpLocks/>
            </p:cNvCxnSpPr>
            <p:nvPr/>
          </p:nvCxnSpPr>
          <p:spPr>
            <a:xfrm flipV="1">
              <a:off x="7628708" y="2027473"/>
              <a:ext cx="1330170" cy="19184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EADF4F1-86A1-9C49-A188-E2C19D85980A}"/>
                </a:ext>
              </a:extLst>
            </p:cNvPr>
            <p:cNvCxnSpPr>
              <a:cxnSpLocks/>
            </p:cNvCxnSpPr>
            <p:nvPr/>
          </p:nvCxnSpPr>
          <p:spPr>
            <a:xfrm flipH="1" flipV="1">
              <a:off x="8949147" y="2015462"/>
              <a:ext cx="701039" cy="4680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C34B1A8-71BC-D648-98CA-2ABEB5B686B6}"/>
                </a:ext>
              </a:extLst>
            </p:cNvPr>
            <p:cNvCxnSpPr>
              <a:cxnSpLocks/>
            </p:cNvCxnSpPr>
            <p:nvPr/>
          </p:nvCxnSpPr>
          <p:spPr>
            <a:xfrm flipH="1" flipV="1">
              <a:off x="8752613" y="2027473"/>
              <a:ext cx="1379441" cy="18135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C90BAB-9AD7-A945-AAE7-2E9027201ED0}"/>
                </a:ext>
              </a:extLst>
            </p:cNvPr>
            <p:cNvCxnSpPr>
              <a:cxnSpLocks/>
            </p:cNvCxnSpPr>
            <p:nvPr/>
          </p:nvCxnSpPr>
          <p:spPr>
            <a:xfrm flipH="1">
              <a:off x="8100858" y="2023790"/>
              <a:ext cx="651758" cy="440549"/>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5" name="Title 1">
            <a:extLst>
              <a:ext uri="{FF2B5EF4-FFF2-40B4-BE49-F238E27FC236}">
                <a16:creationId xmlns:a16="http://schemas.microsoft.com/office/drawing/2014/main" id="{8C6886C3-BF94-154C-9A7B-B74D1A65B2E6}"/>
              </a:ext>
            </a:extLst>
          </p:cNvPr>
          <p:cNvSpPr txBox="1">
            <a:spLocks/>
          </p:cNvSpPr>
          <p:nvPr/>
        </p:nvSpPr>
        <p:spPr>
          <a:xfrm>
            <a:off x="6122200" y="1494082"/>
            <a:ext cx="5647427" cy="37547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algn="ctr"/>
            <a:r>
              <a:rPr lang="en-US" sz="2000" b="1" dirty="0"/>
              <a:t>The food industry today</a:t>
            </a:r>
          </a:p>
        </p:txBody>
      </p:sp>
      <p:sp>
        <p:nvSpPr>
          <p:cNvPr id="4" name="TextBox 3">
            <a:extLst>
              <a:ext uri="{FF2B5EF4-FFF2-40B4-BE49-F238E27FC236}">
                <a16:creationId xmlns:a16="http://schemas.microsoft.com/office/drawing/2014/main" id="{A850756B-FA24-D54C-A6B2-639DAC677BBA}"/>
              </a:ext>
            </a:extLst>
          </p:cNvPr>
          <p:cNvSpPr txBox="1"/>
          <p:nvPr/>
        </p:nvSpPr>
        <p:spPr>
          <a:xfrm>
            <a:off x="7044776" y="4932882"/>
            <a:ext cx="985848" cy="338554"/>
          </a:xfrm>
          <a:prstGeom prst="rect">
            <a:avLst/>
          </a:prstGeom>
          <a:noFill/>
        </p:spPr>
        <p:txBody>
          <a:bodyPr wrap="square" rtlCol="0">
            <a:spAutoFit/>
          </a:bodyPr>
          <a:lstStyle/>
          <a:p>
            <a:pPr algn="ctr"/>
            <a:r>
              <a:rPr lang="en-US" sz="1600" dirty="0">
                <a:solidFill>
                  <a:schemeClr val="tx2"/>
                </a:solidFill>
              </a:rPr>
              <a:t>Grower</a:t>
            </a:r>
          </a:p>
        </p:txBody>
      </p:sp>
      <p:sp>
        <p:nvSpPr>
          <p:cNvPr id="33" name="TextBox 32">
            <a:extLst>
              <a:ext uri="{FF2B5EF4-FFF2-40B4-BE49-F238E27FC236}">
                <a16:creationId xmlns:a16="http://schemas.microsoft.com/office/drawing/2014/main" id="{A44E0026-6D17-4647-978D-049EF12FC14A}"/>
              </a:ext>
            </a:extLst>
          </p:cNvPr>
          <p:cNvSpPr txBox="1"/>
          <p:nvPr/>
        </p:nvSpPr>
        <p:spPr>
          <a:xfrm>
            <a:off x="8345425" y="5519710"/>
            <a:ext cx="1518667" cy="338554"/>
          </a:xfrm>
          <a:prstGeom prst="rect">
            <a:avLst/>
          </a:prstGeom>
          <a:noFill/>
        </p:spPr>
        <p:txBody>
          <a:bodyPr wrap="square" rtlCol="0">
            <a:spAutoFit/>
          </a:bodyPr>
          <a:lstStyle/>
          <a:p>
            <a:pPr algn="ctr"/>
            <a:r>
              <a:rPr lang="en-US" sz="1600" dirty="0">
                <a:solidFill>
                  <a:schemeClr val="tx2"/>
                </a:solidFill>
              </a:rPr>
              <a:t>Manufacturer</a:t>
            </a:r>
          </a:p>
        </p:txBody>
      </p:sp>
      <p:sp>
        <p:nvSpPr>
          <p:cNvPr id="36" name="TextBox 35">
            <a:extLst>
              <a:ext uri="{FF2B5EF4-FFF2-40B4-BE49-F238E27FC236}">
                <a16:creationId xmlns:a16="http://schemas.microsoft.com/office/drawing/2014/main" id="{AFBAFF47-111D-DE40-99BA-588B58AE5950}"/>
              </a:ext>
            </a:extLst>
          </p:cNvPr>
          <p:cNvSpPr txBox="1"/>
          <p:nvPr/>
        </p:nvSpPr>
        <p:spPr>
          <a:xfrm>
            <a:off x="8522078" y="3827762"/>
            <a:ext cx="942972" cy="338554"/>
          </a:xfrm>
          <a:prstGeom prst="rect">
            <a:avLst/>
          </a:prstGeom>
          <a:noFill/>
        </p:spPr>
        <p:txBody>
          <a:bodyPr wrap="square" rtlCol="0">
            <a:spAutoFit/>
          </a:bodyPr>
          <a:lstStyle/>
          <a:p>
            <a:pPr algn="ctr"/>
            <a:r>
              <a:rPr lang="en-US" sz="1600" dirty="0">
                <a:solidFill>
                  <a:schemeClr val="tx2"/>
                </a:solidFill>
              </a:rPr>
              <a:t>Retailer</a:t>
            </a:r>
          </a:p>
        </p:txBody>
      </p:sp>
      <p:sp>
        <p:nvSpPr>
          <p:cNvPr id="37" name="TextBox 36">
            <a:extLst>
              <a:ext uri="{FF2B5EF4-FFF2-40B4-BE49-F238E27FC236}">
                <a16:creationId xmlns:a16="http://schemas.microsoft.com/office/drawing/2014/main" id="{373E0D0B-05B8-8248-8DCA-F47CEA93C31F}"/>
              </a:ext>
            </a:extLst>
          </p:cNvPr>
          <p:cNvSpPr txBox="1"/>
          <p:nvPr/>
        </p:nvSpPr>
        <p:spPr>
          <a:xfrm>
            <a:off x="6951375" y="3116382"/>
            <a:ext cx="1255096" cy="338554"/>
          </a:xfrm>
          <a:prstGeom prst="rect">
            <a:avLst/>
          </a:prstGeom>
          <a:noFill/>
        </p:spPr>
        <p:txBody>
          <a:bodyPr wrap="square" rtlCol="0">
            <a:spAutoFit/>
          </a:bodyPr>
          <a:lstStyle/>
          <a:p>
            <a:pPr algn="ctr"/>
            <a:r>
              <a:rPr lang="en-US" sz="1600" dirty="0">
                <a:solidFill>
                  <a:schemeClr val="tx2"/>
                </a:solidFill>
              </a:rPr>
              <a:t>Restaurant</a:t>
            </a:r>
          </a:p>
        </p:txBody>
      </p:sp>
      <p:sp>
        <p:nvSpPr>
          <p:cNvPr id="39" name="TextBox 38">
            <a:extLst>
              <a:ext uri="{FF2B5EF4-FFF2-40B4-BE49-F238E27FC236}">
                <a16:creationId xmlns:a16="http://schemas.microsoft.com/office/drawing/2014/main" id="{D24B1E9F-7BDA-BD4D-B031-1D6280E30163}"/>
              </a:ext>
            </a:extLst>
          </p:cNvPr>
          <p:cNvSpPr txBox="1"/>
          <p:nvPr/>
        </p:nvSpPr>
        <p:spPr>
          <a:xfrm>
            <a:off x="9907832" y="3121010"/>
            <a:ext cx="1037269" cy="338554"/>
          </a:xfrm>
          <a:prstGeom prst="rect">
            <a:avLst/>
          </a:prstGeom>
          <a:noFill/>
        </p:spPr>
        <p:txBody>
          <a:bodyPr wrap="square" rtlCol="0">
            <a:spAutoFit/>
          </a:bodyPr>
          <a:lstStyle/>
          <a:p>
            <a:pPr algn="ctr"/>
            <a:r>
              <a:rPr lang="en-US" sz="1600" dirty="0">
                <a:solidFill>
                  <a:schemeClr val="tx2"/>
                </a:solidFill>
              </a:rPr>
              <a:t>Logistics</a:t>
            </a:r>
          </a:p>
        </p:txBody>
      </p:sp>
      <p:sp>
        <p:nvSpPr>
          <p:cNvPr id="40" name="TextBox 39">
            <a:extLst>
              <a:ext uri="{FF2B5EF4-FFF2-40B4-BE49-F238E27FC236}">
                <a16:creationId xmlns:a16="http://schemas.microsoft.com/office/drawing/2014/main" id="{66F50C62-78D1-1445-BB8D-B16B28A76D78}"/>
              </a:ext>
            </a:extLst>
          </p:cNvPr>
          <p:cNvSpPr txBox="1"/>
          <p:nvPr/>
        </p:nvSpPr>
        <p:spPr>
          <a:xfrm>
            <a:off x="10058414" y="4982848"/>
            <a:ext cx="1037269" cy="338554"/>
          </a:xfrm>
          <a:prstGeom prst="rect">
            <a:avLst/>
          </a:prstGeom>
          <a:noFill/>
        </p:spPr>
        <p:txBody>
          <a:bodyPr wrap="square" rtlCol="0">
            <a:spAutoFit/>
          </a:bodyPr>
          <a:lstStyle/>
          <a:p>
            <a:pPr algn="ctr"/>
            <a:r>
              <a:rPr lang="en-US" sz="1600" dirty="0">
                <a:solidFill>
                  <a:schemeClr val="tx2"/>
                </a:solidFill>
              </a:rPr>
              <a:t>Inputs</a:t>
            </a:r>
          </a:p>
        </p:txBody>
      </p:sp>
    </p:spTree>
    <p:extLst>
      <p:ext uri="{BB962C8B-B14F-4D97-AF65-F5344CB8AC3E}">
        <p14:creationId xmlns:p14="http://schemas.microsoft.com/office/powerpoint/2010/main" val="415715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F6FE89-78F1-6E4E-B161-171EA7520126}"/>
              </a:ext>
            </a:extLst>
          </p:cNvPr>
          <p:cNvSpPr>
            <a:spLocks noGrp="1"/>
          </p:cNvSpPr>
          <p:nvPr>
            <p:ph type="body" sz="quarter" idx="13"/>
          </p:nvPr>
        </p:nvSpPr>
        <p:spPr>
          <a:xfrm>
            <a:off x="240792" y="1805749"/>
            <a:ext cx="10768584" cy="1998155"/>
          </a:xfrm>
        </p:spPr>
        <p:txBody>
          <a:bodyPr>
            <a:noAutofit/>
          </a:bodyPr>
          <a:lstStyle/>
          <a:p>
            <a:pPr marL="1143000" indent="-1143000">
              <a:buFont typeface="+mj-lt"/>
              <a:buAutoNum type="arabicPeriod"/>
            </a:pPr>
            <a:r>
              <a:rPr lang="en-US" sz="6000" b="1" dirty="0">
                <a:solidFill>
                  <a:schemeClr val="accent1"/>
                </a:solidFill>
              </a:rPr>
              <a:t>Workshop level: intro </a:t>
            </a:r>
          </a:p>
          <a:p>
            <a:pPr marL="1143000" indent="-1143000">
              <a:buFont typeface="+mj-lt"/>
              <a:buAutoNum type="arabicPeriod"/>
            </a:pPr>
            <a:r>
              <a:rPr lang="en-US" sz="6000" b="1" dirty="0">
                <a:solidFill>
                  <a:schemeClr val="accent1"/>
                </a:solidFill>
              </a:rPr>
              <a:t>30-second pitches</a:t>
            </a:r>
          </a:p>
        </p:txBody>
      </p:sp>
    </p:spTree>
    <p:extLst>
      <p:ext uri="{BB962C8B-B14F-4D97-AF65-F5344CB8AC3E}">
        <p14:creationId xmlns:p14="http://schemas.microsoft.com/office/powerpoint/2010/main" val="248823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CAF77AF8-88DF-5945-BC77-11F4670AF128}"/>
              </a:ext>
            </a:extLst>
          </p:cNvPr>
          <p:cNvSpPr/>
          <p:nvPr/>
        </p:nvSpPr>
        <p:spPr>
          <a:xfrm>
            <a:off x="6921401" y="1639900"/>
            <a:ext cx="4114800" cy="4114800"/>
          </a:xfrm>
          <a:prstGeom prst="ellipse">
            <a:avLst/>
          </a:prstGeom>
          <a:ln w="28575">
            <a:solidFill>
              <a:srgbClr val="76A6F8"/>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5" name="Oval 34">
            <a:extLst>
              <a:ext uri="{FF2B5EF4-FFF2-40B4-BE49-F238E27FC236}">
                <a16:creationId xmlns:a16="http://schemas.microsoft.com/office/drawing/2014/main" id="{B9386D80-487F-E645-9DFA-412F645D9815}"/>
              </a:ext>
            </a:extLst>
          </p:cNvPr>
          <p:cNvSpPr/>
          <p:nvPr/>
        </p:nvSpPr>
        <p:spPr>
          <a:xfrm>
            <a:off x="7183124" y="190049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6" name="Oval 35">
            <a:extLst>
              <a:ext uri="{FF2B5EF4-FFF2-40B4-BE49-F238E27FC236}">
                <a16:creationId xmlns:a16="http://schemas.microsoft.com/office/drawing/2014/main" id="{171E16BB-ABE9-514A-94B9-7B42856BBFDF}"/>
              </a:ext>
            </a:extLst>
          </p:cNvPr>
          <p:cNvSpPr/>
          <p:nvPr/>
        </p:nvSpPr>
        <p:spPr>
          <a:xfrm>
            <a:off x="9957089" y="190049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7" name="Oval 36">
            <a:extLst>
              <a:ext uri="{FF2B5EF4-FFF2-40B4-BE49-F238E27FC236}">
                <a16:creationId xmlns:a16="http://schemas.microsoft.com/office/drawing/2014/main" id="{156D7165-EC58-834B-AA32-913D424B4726}"/>
              </a:ext>
            </a:extLst>
          </p:cNvPr>
          <p:cNvSpPr/>
          <p:nvPr/>
        </p:nvSpPr>
        <p:spPr>
          <a:xfrm>
            <a:off x="10590701" y="331407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8" name="Oval 37">
            <a:extLst>
              <a:ext uri="{FF2B5EF4-FFF2-40B4-BE49-F238E27FC236}">
                <a16:creationId xmlns:a16="http://schemas.microsoft.com/office/drawing/2014/main" id="{88C8E5EE-A43E-A74F-B42A-9BAEAF15D107}"/>
              </a:ext>
            </a:extLst>
          </p:cNvPr>
          <p:cNvSpPr/>
          <p:nvPr/>
        </p:nvSpPr>
        <p:spPr>
          <a:xfrm>
            <a:off x="9815620" y="498646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9" name="Oval 38">
            <a:extLst>
              <a:ext uri="{FF2B5EF4-FFF2-40B4-BE49-F238E27FC236}">
                <a16:creationId xmlns:a16="http://schemas.microsoft.com/office/drawing/2014/main" id="{1F6D4162-E9D1-1640-9E66-628E0112C016}"/>
              </a:ext>
            </a:extLst>
          </p:cNvPr>
          <p:cNvSpPr/>
          <p:nvPr/>
        </p:nvSpPr>
        <p:spPr>
          <a:xfrm>
            <a:off x="7659908" y="517719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0" name="Oval 39">
            <a:extLst>
              <a:ext uri="{FF2B5EF4-FFF2-40B4-BE49-F238E27FC236}">
                <a16:creationId xmlns:a16="http://schemas.microsoft.com/office/drawing/2014/main" id="{449BE581-AA67-1643-B262-62E02972E773}"/>
              </a:ext>
            </a:extLst>
          </p:cNvPr>
          <p:cNvSpPr/>
          <p:nvPr/>
        </p:nvSpPr>
        <p:spPr>
          <a:xfrm>
            <a:off x="6609619" y="3607483"/>
            <a:ext cx="757283" cy="744599"/>
          </a:xfrm>
          <a:prstGeom prst="ellipse">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Text Placeholder 7">
            <a:extLst>
              <a:ext uri="{FF2B5EF4-FFF2-40B4-BE49-F238E27FC236}">
                <a16:creationId xmlns:a16="http://schemas.microsoft.com/office/drawing/2014/main" id="{91A62357-80EE-FE48-B12E-D2C69903676B}"/>
              </a:ext>
            </a:extLst>
          </p:cNvPr>
          <p:cNvSpPr>
            <a:spLocks noGrp="1"/>
          </p:cNvSpPr>
          <p:nvPr>
            <p:ph type="body" sz="quarter" idx="13"/>
          </p:nvPr>
        </p:nvSpPr>
        <p:spPr>
          <a:xfrm>
            <a:off x="167640" y="192620"/>
            <a:ext cx="11360213" cy="764337"/>
          </a:xfrm>
        </p:spPr>
        <p:txBody>
          <a:bodyPr/>
          <a:lstStyle/>
          <a:p>
            <a:r>
              <a:rPr lang="en-US" dirty="0">
                <a:solidFill>
                  <a:schemeClr val="tx2"/>
                </a:solidFill>
              </a:rPr>
              <a:t>Blockchain transforms systems with trust and transparency</a:t>
            </a:r>
            <a:endParaRPr lang="en-US" dirty="0"/>
          </a:p>
        </p:txBody>
      </p:sp>
      <p:sp>
        <p:nvSpPr>
          <p:cNvPr id="12" name="Text Placeholder 11">
            <a:extLst>
              <a:ext uri="{FF2B5EF4-FFF2-40B4-BE49-F238E27FC236}">
                <a16:creationId xmlns:a16="http://schemas.microsoft.com/office/drawing/2014/main" id="{F9CB0621-01C3-7548-9650-A01A136CE7EC}"/>
              </a:ext>
            </a:extLst>
          </p:cNvPr>
          <p:cNvSpPr>
            <a:spLocks noGrp="1"/>
          </p:cNvSpPr>
          <p:nvPr>
            <p:ph type="body" sz="quarter" idx="22"/>
          </p:nvPr>
        </p:nvSpPr>
        <p:spPr>
          <a:xfrm>
            <a:off x="181153" y="1507220"/>
            <a:ext cx="6348097" cy="4261757"/>
          </a:xfrm>
        </p:spPr>
        <p:txBody>
          <a:bodyPr>
            <a:normAutofit fontScale="92500" lnSpcReduction="20000"/>
          </a:bodyPr>
          <a:lstStyle/>
          <a:p>
            <a:pPr marL="0" indent="0">
              <a:buNone/>
            </a:pPr>
            <a:r>
              <a:rPr lang="en-US" sz="2533" b="1" dirty="0"/>
              <a:t>The Solution:</a:t>
            </a:r>
          </a:p>
          <a:p>
            <a:pPr marL="285744" indent="-285744">
              <a:buFont typeface="Arial" panose="020B0604020202020204" pitchFamily="34" charset="0"/>
              <a:buChar char="•"/>
            </a:pPr>
            <a:endParaRPr lang="en-US" sz="2267" dirty="0"/>
          </a:p>
          <a:p>
            <a:pPr marL="285744" indent="-285744">
              <a:buFont typeface="Arial" panose="020B0604020202020204" pitchFamily="34" charset="0"/>
              <a:buChar char="•"/>
            </a:pPr>
            <a:r>
              <a:rPr lang="en-US" sz="2133" dirty="0"/>
              <a:t>Because blockchain provides an </a:t>
            </a:r>
            <a:r>
              <a:rPr lang="en-US" sz="2133" b="1" dirty="0">
                <a:solidFill>
                  <a:schemeClr val="tx2"/>
                </a:solidFill>
              </a:rPr>
              <a:t>independent data-sharing platform</a:t>
            </a:r>
            <a:r>
              <a:rPr lang="en-US" sz="2133" dirty="0"/>
              <a:t>, participants </a:t>
            </a:r>
            <a:r>
              <a:rPr lang="en-US" sz="2133" b="1" dirty="0">
                <a:solidFill>
                  <a:schemeClr val="tx2"/>
                </a:solidFill>
              </a:rPr>
              <a:t>trust</a:t>
            </a:r>
            <a:r>
              <a:rPr lang="en-US" sz="2133" dirty="0"/>
              <a:t> it </a:t>
            </a:r>
          </a:p>
          <a:p>
            <a:pPr marL="285744" indent="-285744">
              <a:buFont typeface="Arial" panose="020B0604020202020204" pitchFamily="34" charset="0"/>
              <a:buChar char="•"/>
            </a:pPr>
            <a:endParaRPr lang="en-US" sz="2133" dirty="0"/>
          </a:p>
          <a:p>
            <a:pPr marL="285744" indent="-285744">
              <a:buFont typeface="Arial" panose="020B0604020202020204" pitchFamily="34" charset="0"/>
              <a:buChar char="•"/>
            </a:pPr>
            <a:r>
              <a:rPr lang="en-US" sz="2133" dirty="0"/>
              <a:t>Once data is shared in a single data-sharing platform, everyone has </a:t>
            </a:r>
            <a:r>
              <a:rPr lang="en-US" sz="2133" b="1" dirty="0">
                <a:solidFill>
                  <a:schemeClr val="tx2"/>
                </a:solidFill>
              </a:rPr>
              <a:t>instant</a:t>
            </a:r>
            <a:r>
              <a:rPr lang="en-US" sz="2133" b="1" dirty="0">
                <a:solidFill>
                  <a:schemeClr val="accent3"/>
                </a:solidFill>
              </a:rPr>
              <a:t> </a:t>
            </a:r>
            <a:r>
              <a:rPr lang="en-US" sz="2133" b="1" dirty="0">
                <a:solidFill>
                  <a:schemeClr val="tx2"/>
                </a:solidFill>
              </a:rPr>
              <a:t>transparency</a:t>
            </a:r>
            <a:r>
              <a:rPr lang="en-US" sz="2133" dirty="0">
                <a:solidFill>
                  <a:schemeClr val="accent3"/>
                </a:solidFill>
              </a:rPr>
              <a:t> </a:t>
            </a:r>
            <a:r>
              <a:rPr lang="en-US" sz="2133" dirty="0"/>
              <a:t>into the transactions they are authorized to view; no intermediation required </a:t>
            </a:r>
          </a:p>
          <a:p>
            <a:pPr marL="285744" indent="-285744">
              <a:buFont typeface="Arial" panose="020B0604020202020204" pitchFamily="34" charset="0"/>
              <a:buChar char="•"/>
            </a:pPr>
            <a:endParaRPr lang="en-US" sz="2133" b="1" dirty="0">
              <a:solidFill>
                <a:schemeClr val="accent3"/>
              </a:solidFill>
            </a:endParaRPr>
          </a:p>
          <a:p>
            <a:pPr marL="285744" indent="-285744">
              <a:buFont typeface="Arial" panose="020B0604020202020204" pitchFamily="34" charset="0"/>
              <a:buChar char="•"/>
            </a:pPr>
            <a:r>
              <a:rPr lang="en-US" sz="2133" b="1" dirty="0">
                <a:solidFill>
                  <a:schemeClr val="tx2"/>
                </a:solidFill>
              </a:rPr>
              <a:t>Data immutability </a:t>
            </a:r>
            <a:r>
              <a:rPr lang="en-US" sz="2133" dirty="0"/>
              <a:t>creates an auditable record of all transactions, disincentivizing fraudulent behavior </a:t>
            </a:r>
          </a:p>
          <a:p>
            <a:pPr marL="285744" indent="-285744">
              <a:buFont typeface="Arial" panose="020B0604020202020204" pitchFamily="34" charset="0"/>
              <a:buChar char="•"/>
            </a:pPr>
            <a:endParaRPr lang="en-US" sz="2133" b="1" dirty="0">
              <a:solidFill>
                <a:schemeClr val="accent3"/>
              </a:solidFill>
            </a:endParaRPr>
          </a:p>
          <a:p>
            <a:pPr marL="285744" indent="-285744">
              <a:buFont typeface="Arial" panose="020B0604020202020204" pitchFamily="34" charset="0"/>
              <a:buChar char="•"/>
            </a:pPr>
            <a:r>
              <a:rPr lang="en-US" sz="2133" b="1" dirty="0">
                <a:solidFill>
                  <a:schemeClr val="tx2"/>
                </a:solidFill>
              </a:rPr>
              <a:t>Dispute resolution </a:t>
            </a:r>
            <a:r>
              <a:rPr lang="en-US" sz="2133" dirty="0"/>
              <a:t>from the shared ledger can be automated saving time and resources</a:t>
            </a:r>
            <a:endParaRPr lang="en-US" sz="2267" dirty="0"/>
          </a:p>
          <a:p>
            <a:endParaRPr lang="en-US" sz="2267" dirty="0"/>
          </a:p>
          <a:p>
            <a:endParaRPr lang="en-US" sz="2133" dirty="0"/>
          </a:p>
          <a:p>
            <a:endParaRPr lang="en-US" dirty="0"/>
          </a:p>
        </p:txBody>
      </p:sp>
      <p:sp>
        <p:nvSpPr>
          <p:cNvPr id="3" name="Slide Number Placeholder 2"/>
          <p:cNvSpPr>
            <a:spLocks noGrp="1"/>
          </p:cNvSpPr>
          <p:nvPr>
            <p:ph type="sldNum" sz="quarter" idx="4294967295"/>
          </p:nvPr>
        </p:nvSpPr>
        <p:spPr/>
        <p:txBody>
          <a:bodyPr/>
          <a:lstStyle/>
          <a:p>
            <a:pPr defTabSz="914354">
              <a:defRPr/>
            </a:pPr>
            <a:fld id="{D0BE6F14-FF48-0F4F-A8AA-2E3F25371E4A}" type="slidenum">
              <a:rPr lang="en-US" sz="800">
                <a:solidFill>
                  <a:srgbClr val="000000"/>
                </a:solidFill>
                <a:latin typeface="IBM Plex Sans"/>
                <a:cs typeface="Arial" charset="0"/>
              </a:rPr>
              <a:pPr defTabSz="914354">
                <a:defRPr/>
              </a:pPr>
              <a:t>20</a:t>
            </a:fld>
            <a:endParaRPr lang="en-US" sz="800">
              <a:solidFill>
                <a:srgbClr val="000000"/>
              </a:solidFill>
              <a:latin typeface="IBM Plex Sans"/>
              <a:cs typeface="Arial" charset="0"/>
            </a:endParaRPr>
          </a:p>
        </p:txBody>
      </p:sp>
      <p:pic>
        <p:nvPicPr>
          <p:cNvPr id="5" name="Picture 4">
            <a:extLst>
              <a:ext uri="{FF2B5EF4-FFF2-40B4-BE49-F238E27FC236}">
                <a16:creationId xmlns:a16="http://schemas.microsoft.com/office/drawing/2014/main" id="{648BC097-B6BD-7E45-AFAC-C1500B9F3BA3}"/>
              </a:ext>
            </a:extLst>
          </p:cNvPr>
          <p:cNvPicPr>
            <a:picLocks noChangeAspect="1"/>
          </p:cNvPicPr>
          <p:nvPr/>
        </p:nvPicPr>
        <p:blipFill>
          <a:blip r:embed="rId3"/>
          <a:stretch>
            <a:fillRect/>
          </a:stretch>
        </p:blipFill>
        <p:spPr>
          <a:xfrm>
            <a:off x="6675947" y="3507033"/>
            <a:ext cx="853440" cy="853440"/>
          </a:xfrm>
          <a:prstGeom prst="rect">
            <a:avLst/>
          </a:prstGeom>
        </p:spPr>
      </p:pic>
      <p:pic>
        <p:nvPicPr>
          <p:cNvPr id="6" name="Picture 5">
            <a:extLst>
              <a:ext uri="{FF2B5EF4-FFF2-40B4-BE49-F238E27FC236}">
                <a16:creationId xmlns:a16="http://schemas.microsoft.com/office/drawing/2014/main" id="{FF0342AB-A3D6-3E47-BB81-7B00A4D10AFF}"/>
              </a:ext>
            </a:extLst>
          </p:cNvPr>
          <p:cNvPicPr>
            <a:picLocks noChangeAspect="1"/>
          </p:cNvPicPr>
          <p:nvPr/>
        </p:nvPicPr>
        <p:blipFill>
          <a:blip r:embed="rId4"/>
          <a:stretch>
            <a:fillRect/>
          </a:stretch>
        </p:blipFill>
        <p:spPr>
          <a:xfrm>
            <a:off x="7611829" y="5007407"/>
            <a:ext cx="853440" cy="853440"/>
          </a:xfrm>
          <a:prstGeom prst="rect">
            <a:avLst/>
          </a:prstGeom>
        </p:spPr>
      </p:pic>
      <p:pic>
        <p:nvPicPr>
          <p:cNvPr id="7" name="Picture 6">
            <a:extLst>
              <a:ext uri="{FF2B5EF4-FFF2-40B4-BE49-F238E27FC236}">
                <a16:creationId xmlns:a16="http://schemas.microsoft.com/office/drawing/2014/main" id="{7C5D9B8E-B4F2-1A46-84AF-EB70F78CB14B}"/>
              </a:ext>
            </a:extLst>
          </p:cNvPr>
          <p:cNvPicPr>
            <a:picLocks noChangeAspect="1"/>
          </p:cNvPicPr>
          <p:nvPr/>
        </p:nvPicPr>
        <p:blipFill>
          <a:blip r:embed="rId5"/>
          <a:stretch>
            <a:fillRect/>
          </a:stretch>
        </p:blipFill>
        <p:spPr>
          <a:xfrm>
            <a:off x="9767541" y="4922460"/>
            <a:ext cx="853440" cy="853440"/>
          </a:xfrm>
          <a:prstGeom prst="rect">
            <a:avLst/>
          </a:prstGeom>
        </p:spPr>
      </p:pic>
      <p:pic>
        <p:nvPicPr>
          <p:cNvPr id="9" name="Picture 8">
            <a:extLst>
              <a:ext uri="{FF2B5EF4-FFF2-40B4-BE49-F238E27FC236}">
                <a16:creationId xmlns:a16="http://schemas.microsoft.com/office/drawing/2014/main" id="{CA5F05B7-7F2E-7B48-B40D-C39BCBFA33AD}"/>
              </a:ext>
            </a:extLst>
          </p:cNvPr>
          <p:cNvPicPr>
            <a:picLocks noChangeAspect="1"/>
          </p:cNvPicPr>
          <p:nvPr/>
        </p:nvPicPr>
        <p:blipFill>
          <a:blip r:embed="rId6"/>
          <a:stretch>
            <a:fillRect/>
          </a:stretch>
        </p:blipFill>
        <p:spPr>
          <a:xfrm>
            <a:off x="10572904" y="3270580"/>
            <a:ext cx="853440" cy="853440"/>
          </a:xfrm>
          <a:prstGeom prst="rect">
            <a:avLst/>
          </a:prstGeom>
        </p:spPr>
      </p:pic>
      <p:pic>
        <p:nvPicPr>
          <p:cNvPr id="10" name="Picture 9">
            <a:extLst>
              <a:ext uri="{FF2B5EF4-FFF2-40B4-BE49-F238E27FC236}">
                <a16:creationId xmlns:a16="http://schemas.microsoft.com/office/drawing/2014/main" id="{E1FFDE5B-036E-8D46-B63D-68B845AC34FF}"/>
              </a:ext>
            </a:extLst>
          </p:cNvPr>
          <p:cNvPicPr>
            <a:picLocks noChangeAspect="1"/>
          </p:cNvPicPr>
          <p:nvPr/>
        </p:nvPicPr>
        <p:blipFill>
          <a:blip r:embed="rId7"/>
          <a:stretch>
            <a:fillRect/>
          </a:stretch>
        </p:blipFill>
        <p:spPr>
          <a:xfrm>
            <a:off x="9909011" y="1704183"/>
            <a:ext cx="853440" cy="853440"/>
          </a:xfrm>
          <a:prstGeom prst="rect">
            <a:avLst/>
          </a:prstGeom>
        </p:spPr>
      </p:pic>
      <p:pic>
        <p:nvPicPr>
          <p:cNvPr id="11" name="Picture 10">
            <a:extLst>
              <a:ext uri="{FF2B5EF4-FFF2-40B4-BE49-F238E27FC236}">
                <a16:creationId xmlns:a16="http://schemas.microsoft.com/office/drawing/2014/main" id="{4F5FAAE0-B157-4A40-9EA0-BD2FF9C37BCB}"/>
              </a:ext>
            </a:extLst>
          </p:cNvPr>
          <p:cNvPicPr>
            <a:picLocks noChangeAspect="1"/>
          </p:cNvPicPr>
          <p:nvPr/>
        </p:nvPicPr>
        <p:blipFill>
          <a:blip r:embed="rId8"/>
          <a:stretch>
            <a:fillRect/>
          </a:stretch>
        </p:blipFill>
        <p:spPr>
          <a:xfrm>
            <a:off x="7135045" y="1767456"/>
            <a:ext cx="853440" cy="853440"/>
          </a:xfrm>
          <a:prstGeom prst="rect">
            <a:avLst/>
          </a:prstGeom>
        </p:spPr>
      </p:pic>
      <p:sp>
        <p:nvSpPr>
          <p:cNvPr id="4" name="Oval 3">
            <a:extLst>
              <a:ext uri="{FF2B5EF4-FFF2-40B4-BE49-F238E27FC236}">
                <a16:creationId xmlns:a16="http://schemas.microsoft.com/office/drawing/2014/main" id="{5DC362E1-DEA6-2445-A538-0D0D72102D63}"/>
              </a:ext>
            </a:extLst>
          </p:cNvPr>
          <p:cNvSpPr/>
          <p:nvPr/>
        </p:nvSpPr>
        <p:spPr>
          <a:xfrm>
            <a:off x="6676477" y="1725383"/>
            <a:ext cx="4914900" cy="4261757"/>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9" name="Oval 28">
            <a:extLst>
              <a:ext uri="{FF2B5EF4-FFF2-40B4-BE49-F238E27FC236}">
                <a16:creationId xmlns:a16="http://schemas.microsoft.com/office/drawing/2014/main" id="{8C2F8DB7-5F8C-5C4F-801F-80C5464F1A6F}"/>
              </a:ext>
            </a:extLst>
          </p:cNvPr>
          <p:cNvSpPr/>
          <p:nvPr/>
        </p:nvSpPr>
        <p:spPr>
          <a:xfrm>
            <a:off x="6415220" y="1366155"/>
            <a:ext cx="5127171" cy="4931228"/>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4" name="Title 1">
            <a:extLst>
              <a:ext uri="{FF2B5EF4-FFF2-40B4-BE49-F238E27FC236}">
                <a16:creationId xmlns:a16="http://schemas.microsoft.com/office/drawing/2014/main" id="{071014E1-6572-004C-A656-72685CC90FBC}"/>
              </a:ext>
            </a:extLst>
          </p:cNvPr>
          <p:cNvSpPr txBox="1">
            <a:spLocks/>
          </p:cNvSpPr>
          <p:nvPr/>
        </p:nvSpPr>
        <p:spPr>
          <a:xfrm>
            <a:off x="6140417" y="1267549"/>
            <a:ext cx="5647427" cy="37547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algn="ctr"/>
            <a:r>
              <a:rPr lang="en-US" sz="2000" b="1" dirty="0"/>
              <a:t>The food industry with blockchain</a:t>
            </a:r>
          </a:p>
        </p:txBody>
      </p:sp>
      <p:sp>
        <p:nvSpPr>
          <p:cNvPr id="22" name="TextBox 21">
            <a:extLst>
              <a:ext uri="{FF2B5EF4-FFF2-40B4-BE49-F238E27FC236}">
                <a16:creationId xmlns:a16="http://schemas.microsoft.com/office/drawing/2014/main" id="{D287EE0B-8FEC-C14E-AD4A-328068ACE386}"/>
              </a:ext>
            </a:extLst>
          </p:cNvPr>
          <p:cNvSpPr txBox="1"/>
          <p:nvPr/>
        </p:nvSpPr>
        <p:spPr>
          <a:xfrm>
            <a:off x="6609620" y="4287587"/>
            <a:ext cx="1050289" cy="338554"/>
          </a:xfrm>
          <a:prstGeom prst="rect">
            <a:avLst/>
          </a:prstGeom>
          <a:noFill/>
        </p:spPr>
        <p:txBody>
          <a:bodyPr wrap="square" rtlCol="0">
            <a:spAutoFit/>
          </a:bodyPr>
          <a:lstStyle/>
          <a:p>
            <a:pPr algn="ctr"/>
            <a:r>
              <a:rPr lang="en-US" sz="1600" dirty="0">
                <a:solidFill>
                  <a:schemeClr val="tx2"/>
                </a:solidFill>
              </a:rPr>
              <a:t>Grower</a:t>
            </a:r>
          </a:p>
        </p:txBody>
      </p:sp>
      <p:sp>
        <p:nvSpPr>
          <p:cNvPr id="23" name="TextBox 22">
            <a:extLst>
              <a:ext uri="{FF2B5EF4-FFF2-40B4-BE49-F238E27FC236}">
                <a16:creationId xmlns:a16="http://schemas.microsoft.com/office/drawing/2014/main" id="{55C43029-8563-364E-A08A-9E108AB4ED27}"/>
              </a:ext>
            </a:extLst>
          </p:cNvPr>
          <p:cNvSpPr txBox="1"/>
          <p:nvPr/>
        </p:nvSpPr>
        <p:spPr>
          <a:xfrm>
            <a:off x="7279215" y="5695429"/>
            <a:ext cx="1518667" cy="338554"/>
          </a:xfrm>
          <a:prstGeom prst="rect">
            <a:avLst/>
          </a:prstGeom>
          <a:noFill/>
        </p:spPr>
        <p:txBody>
          <a:bodyPr wrap="square" rtlCol="0">
            <a:spAutoFit/>
          </a:bodyPr>
          <a:lstStyle/>
          <a:p>
            <a:pPr algn="ctr"/>
            <a:r>
              <a:rPr lang="en-US" sz="1600" dirty="0">
                <a:solidFill>
                  <a:schemeClr val="tx2"/>
                </a:solidFill>
              </a:rPr>
              <a:t>Manufacturer</a:t>
            </a:r>
          </a:p>
        </p:txBody>
      </p:sp>
      <p:sp>
        <p:nvSpPr>
          <p:cNvPr id="24" name="TextBox 23">
            <a:extLst>
              <a:ext uri="{FF2B5EF4-FFF2-40B4-BE49-F238E27FC236}">
                <a16:creationId xmlns:a16="http://schemas.microsoft.com/office/drawing/2014/main" id="{D4AA6C90-F45D-6B49-B9D4-7BCE76DA9BBF}"/>
              </a:ext>
            </a:extLst>
          </p:cNvPr>
          <p:cNvSpPr txBox="1"/>
          <p:nvPr/>
        </p:nvSpPr>
        <p:spPr>
          <a:xfrm>
            <a:off x="9925831" y="2533069"/>
            <a:ext cx="942972" cy="338554"/>
          </a:xfrm>
          <a:prstGeom prst="rect">
            <a:avLst/>
          </a:prstGeom>
          <a:noFill/>
        </p:spPr>
        <p:txBody>
          <a:bodyPr wrap="square" rtlCol="0">
            <a:spAutoFit/>
          </a:bodyPr>
          <a:lstStyle/>
          <a:p>
            <a:pPr algn="ctr"/>
            <a:r>
              <a:rPr lang="en-US" sz="1600" dirty="0">
                <a:solidFill>
                  <a:schemeClr val="tx2"/>
                </a:solidFill>
              </a:rPr>
              <a:t>Retailer</a:t>
            </a:r>
          </a:p>
        </p:txBody>
      </p:sp>
      <p:sp>
        <p:nvSpPr>
          <p:cNvPr id="25" name="TextBox 24">
            <a:extLst>
              <a:ext uri="{FF2B5EF4-FFF2-40B4-BE49-F238E27FC236}">
                <a16:creationId xmlns:a16="http://schemas.microsoft.com/office/drawing/2014/main" id="{23E7C9CD-D203-944E-929F-0E2666F614D1}"/>
              </a:ext>
            </a:extLst>
          </p:cNvPr>
          <p:cNvSpPr txBox="1"/>
          <p:nvPr/>
        </p:nvSpPr>
        <p:spPr>
          <a:xfrm>
            <a:off x="6952385" y="2533069"/>
            <a:ext cx="1255096" cy="338554"/>
          </a:xfrm>
          <a:prstGeom prst="rect">
            <a:avLst/>
          </a:prstGeom>
          <a:noFill/>
        </p:spPr>
        <p:txBody>
          <a:bodyPr wrap="square" rtlCol="0">
            <a:spAutoFit/>
          </a:bodyPr>
          <a:lstStyle/>
          <a:p>
            <a:pPr algn="ctr"/>
            <a:r>
              <a:rPr lang="en-US" sz="1600" dirty="0">
                <a:solidFill>
                  <a:schemeClr val="tx2"/>
                </a:solidFill>
              </a:rPr>
              <a:t>Restaurant</a:t>
            </a:r>
          </a:p>
        </p:txBody>
      </p:sp>
      <p:sp>
        <p:nvSpPr>
          <p:cNvPr id="26" name="TextBox 25">
            <a:extLst>
              <a:ext uri="{FF2B5EF4-FFF2-40B4-BE49-F238E27FC236}">
                <a16:creationId xmlns:a16="http://schemas.microsoft.com/office/drawing/2014/main" id="{32458AA1-5994-2E46-8080-9F590A918ADF}"/>
              </a:ext>
            </a:extLst>
          </p:cNvPr>
          <p:cNvSpPr txBox="1"/>
          <p:nvPr/>
        </p:nvSpPr>
        <p:spPr>
          <a:xfrm>
            <a:off x="10480990" y="4027069"/>
            <a:ext cx="1037269" cy="338554"/>
          </a:xfrm>
          <a:prstGeom prst="rect">
            <a:avLst/>
          </a:prstGeom>
          <a:noFill/>
        </p:spPr>
        <p:txBody>
          <a:bodyPr wrap="square" rtlCol="0">
            <a:spAutoFit/>
          </a:bodyPr>
          <a:lstStyle/>
          <a:p>
            <a:pPr algn="ctr"/>
            <a:r>
              <a:rPr lang="en-US" sz="1600" dirty="0">
                <a:solidFill>
                  <a:schemeClr val="tx2"/>
                </a:solidFill>
              </a:rPr>
              <a:t>Logistics</a:t>
            </a:r>
          </a:p>
        </p:txBody>
      </p:sp>
      <p:sp>
        <p:nvSpPr>
          <p:cNvPr id="27" name="TextBox 26">
            <a:extLst>
              <a:ext uri="{FF2B5EF4-FFF2-40B4-BE49-F238E27FC236}">
                <a16:creationId xmlns:a16="http://schemas.microsoft.com/office/drawing/2014/main" id="{70CECAE6-17A4-794D-8044-E8CCDA14ACF9}"/>
              </a:ext>
            </a:extLst>
          </p:cNvPr>
          <p:cNvSpPr txBox="1"/>
          <p:nvPr/>
        </p:nvSpPr>
        <p:spPr>
          <a:xfrm>
            <a:off x="9763227" y="5712771"/>
            <a:ext cx="1037269" cy="338554"/>
          </a:xfrm>
          <a:prstGeom prst="rect">
            <a:avLst/>
          </a:prstGeom>
          <a:noFill/>
        </p:spPr>
        <p:txBody>
          <a:bodyPr wrap="square" rtlCol="0">
            <a:spAutoFit/>
          </a:bodyPr>
          <a:lstStyle/>
          <a:p>
            <a:pPr algn="ctr"/>
            <a:r>
              <a:rPr lang="en-US" sz="1600" dirty="0">
                <a:solidFill>
                  <a:schemeClr val="tx2"/>
                </a:solidFill>
              </a:rPr>
              <a:t>Inputs</a:t>
            </a:r>
          </a:p>
        </p:txBody>
      </p:sp>
    </p:spTree>
    <p:extLst>
      <p:ext uri="{BB962C8B-B14F-4D97-AF65-F5344CB8AC3E}">
        <p14:creationId xmlns:p14="http://schemas.microsoft.com/office/powerpoint/2010/main" val="4479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FB6C54-F683-4040-8209-317866A45421}"/>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4E15EF2D-798C-A64A-812E-F165590D70F6}"/>
              </a:ext>
            </a:extLst>
          </p:cNvPr>
          <p:cNvSpPr>
            <a:spLocks noGrp="1"/>
          </p:cNvSpPr>
          <p:nvPr>
            <p:ph type="body" sz="quarter" idx="22"/>
          </p:nvPr>
        </p:nvSpPr>
        <p:spPr/>
        <p:txBody>
          <a:bodyPr/>
          <a:lstStyle/>
          <a:p>
            <a:endParaRPr lang="en-US"/>
          </a:p>
        </p:txBody>
      </p:sp>
      <p:pic>
        <p:nvPicPr>
          <p:cNvPr id="5" name="Picture 4">
            <a:extLst>
              <a:ext uri="{FF2B5EF4-FFF2-40B4-BE49-F238E27FC236}">
                <a16:creationId xmlns:a16="http://schemas.microsoft.com/office/drawing/2014/main" id="{2EBD67A4-7274-CF42-BFCC-CEDFB2B5F985}"/>
              </a:ext>
            </a:extLst>
          </p:cNvPr>
          <p:cNvPicPr>
            <a:picLocks noChangeAspect="1"/>
          </p:cNvPicPr>
          <p:nvPr/>
        </p:nvPicPr>
        <p:blipFill>
          <a:blip r:embed="rId2"/>
          <a:stretch>
            <a:fillRect/>
          </a:stretch>
        </p:blipFill>
        <p:spPr>
          <a:xfrm>
            <a:off x="0" y="192619"/>
            <a:ext cx="12192000" cy="5899511"/>
          </a:xfrm>
          <a:prstGeom prst="rect">
            <a:avLst/>
          </a:prstGeom>
        </p:spPr>
      </p:pic>
    </p:spTree>
    <p:extLst>
      <p:ext uri="{BB962C8B-B14F-4D97-AF65-F5344CB8AC3E}">
        <p14:creationId xmlns:p14="http://schemas.microsoft.com/office/powerpoint/2010/main" val="2783774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C34BD-7A8C-EB4C-ACEE-07DE673AE7FF}"/>
              </a:ext>
            </a:extLst>
          </p:cNvPr>
          <p:cNvSpPr>
            <a:spLocks noGrp="1"/>
          </p:cNvSpPr>
          <p:nvPr>
            <p:ph type="body" sz="quarter" idx="13"/>
          </p:nvPr>
        </p:nvSpPr>
        <p:spPr/>
        <p:txBody>
          <a:bodyPr/>
          <a:lstStyle/>
          <a:p>
            <a:r>
              <a:rPr lang="en-US" b="1" dirty="0">
                <a:solidFill>
                  <a:schemeClr val="accent1"/>
                </a:solidFill>
              </a:rPr>
              <a:t>Coffee and Blockchain</a:t>
            </a:r>
          </a:p>
        </p:txBody>
      </p:sp>
      <p:sp>
        <p:nvSpPr>
          <p:cNvPr id="3" name="Text Placeholder 2">
            <a:extLst>
              <a:ext uri="{FF2B5EF4-FFF2-40B4-BE49-F238E27FC236}">
                <a16:creationId xmlns:a16="http://schemas.microsoft.com/office/drawing/2014/main" id="{FEE2B16F-11FB-364D-8666-58EC8114D39F}"/>
              </a:ext>
            </a:extLst>
          </p:cNvPr>
          <p:cNvSpPr>
            <a:spLocks noGrp="1"/>
          </p:cNvSpPr>
          <p:nvPr>
            <p:ph type="body" sz="quarter" idx="22"/>
          </p:nvPr>
        </p:nvSpPr>
        <p:spPr/>
        <p:txBody>
          <a:bodyPr/>
          <a:lstStyle/>
          <a:p>
            <a:endParaRPr lang="en-US"/>
          </a:p>
        </p:txBody>
      </p:sp>
      <p:pic>
        <p:nvPicPr>
          <p:cNvPr id="5" name="Picture 4" descr="A close up of a sign&#10;&#10;Description automatically generated">
            <a:extLst>
              <a:ext uri="{FF2B5EF4-FFF2-40B4-BE49-F238E27FC236}">
                <a16:creationId xmlns:a16="http://schemas.microsoft.com/office/drawing/2014/main" id="{FE7B126A-6EBF-D140-8883-197ED8863F8A}"/>
              </a:ext>
            </a:extLst>
          </p:cNvPr>
          <p:cNvPicPr>
            <a:picLocks noChangeAspect="1"/>
          </p:cNvPicPr>
          <p:nvPr/>
        </p:nvPicPr>
        <p:blipFill>
          <a:blip r:embed="rId2"/>
          <a:stretch>
            <a:fillRect/>
          </a:stretch>
        </p:blipFill>
        <p:spPr>
          <a:xfrm>
            <a:off x="247650" y="1257300"/>
            <a:ext cx="11696700" cy="4343400"/>
          </a:xfrm>
          <a:prstGeom prst="rect">
            <a:avLst/>
          </a:prstGeom>
        </p:spPr>
      </p:pic>
    </p:spTree>
    <p:extLst>
      <p:ext uri="{BB962C8B-B14F-4D97-AF65-F5344CB8AC3E}">
        <p14:creationId xmlns:p14="http://schemas.microsoft.com/office/powerpoint/2010/main" val="2092305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401BDD-60A5-E048-B86A-90276ABCC88D}"/>
              </a:ext>
            </a:extLst>
          </p:cNvPr>
          <p:cNvSpPr>
            <a:spLocks noGrp="1"/>
          </p:cNvSpPr>
          <p:nvPr>
            <p:ph type="body" sz="quarter" idx="13"/>
          </p:nvPr>
        </p:nvSpPr>
        <p:spPr>
          <a:xfrm>
            <a:off x="2943922" y="2935819"/>
            <a:ext cx="6502338" cy="1348931"/>
          </a:xfrm>
        </p:spPr>
        <p:txBody>
          <a:bodyPr>
            <a:normAutofit/>
          </a:bodyPr>
          <a:lstStyle/>
          <a:p>
            <a:r>
              <a:rPr lang="en-US" sz="4800" b="1" dirty="0">
                <a:solidFill>
                  <a:schemeClr val="accent1">
                    <a:lumMod val="75000"/>
                  </a:schemeClr>
                </a:solidFill>
              </a:rPr>
              <a:t>Let’s get coding</a:t>
            </a:r>
            <a:r>
              <a:rPr lang="en-US" sz="4000" b="1" dirty="0">
                <a:solidFill>
                  <a:schemeClr val="tx1"/>
                </a:solidFill>
              </a:rPr>
              <a:t>!</a:t>
            </a:r>
          </a:p>
        </p:txBody>
      </p:sp>
    </p:spTree>
    <p:extLst>
      <p:ext uri="{BB962C8B-B14F-4D97-AF65-F5344CB8AC3E}">
        <p14:creationId xmlns:p14="http://schemas.microsoft.com/office/powerpoint/2010/main" val="4066015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8B84B-2B48-5D45-861D-063465BB1CF0}"/>
              </a:ext>
            </a:extLst>
          </p:cNvPr>
          <p:cNvSpPr>
            <a:spLocks noGrp="1"/>
          </p:cNvSpPr>
          <p:nvPr>
            <p:ph type="body" sz="quarter" idx="13"/>
          </p:nvPr>
        </p:nvSpPr>
        <p:spPr/>
        <p:txBody>
          <a:bodyPr/>
          <a:lstStyle/>
          <a:p>
            <a:r>
              <a:rPr lang="en-US" dirty="0"/>
              <a:t> Blockchain for coffee scenario, Agile process</a:t>
            </a:r>
          </a:p>
        </p:txBody>
      </p:sp>
      <p:sp>
        <p:nvSpPr>
          <p:cNvPr id="3" name="Text Placeholder 2">
            <a:extLst>
              <a:ext uri="{FF2B5EF4-FFF2-40B4-BE49-F238E27FC236}">
                <a16:creationId xmlns:a16="http://schemas.microsoft.com/office/drawing/2014/main" id="{F69AD089-FB3A-7E4E-A676-BF6B4DE0F947}"/>
              </a:ext>
            </a:extLst>
          </p:cNvPr>
          <p:cNvSpPr>
            <a:spLocks noGrp="1"/>
          </p:cNvSpPr>
          <p:nvPr>
            <p:ph type="body" sz="quarter" idx="22"/>
          </p:nvPr>
        </p:nvSpPr>
        <p:spPr/>
        <p:txBody>
          <a:bodyPr/>
          <a:lstStyle/>
          <a:p>
            <a:r>
              <a:rPr lang="en-US" sz="4000" dirty="0"/>
              <a:t>Two participants: a grower, a roaster</a:t>
            </a:r>
          </a:p>
          <a:p>
            <a:r>
              <a:rPr lang="en-US" sz="4000" dirty="0"/>
              <a:t>Later on you’ll add on the other participants: the shipper and the coffee shop</a:t>
            </a:r>
          </a:p>
        </p:txBody>
      </p:sp>
    </p:spTree>
    <p:extLst>
      <p:ext uri="{BB962C8B-B14F-4D97-AF65-F5344CB8AC3E}">
        <p14:creationId xmlns:p14="http://schemas.microsoft.com/office/powerpoint/2010/main" val="196207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41B-7DE6-0D4F-A54A-DB8D4285D3C5}"/>
              </a:ext>
            </a:extLst>
          </p:cNvPr>
          <p:cNvSpPr>
            <a:spLocks noGrp="1"/>
          </p:cNvSpPr>
          <p:nvPr>
            <p:ph type="title"/>
          </p:nvPr>
        </p:nvSpPr>
        <p:spPr/>
        <p:txBody>
          <a:bodyPr/>
          <a:lstStyle/>
          <a:p>
            <a:r>
              <a:rPr lang="en-US" b="1" dirty="0">
                <a:solidFill>
                  <a:schemeClr val="accent1">
                    <a:lumMod val="75000"/>
                  </a:schemeClr>
                </a:solidFill>
                <a:latin typeface="Arial" panose="020B0604020202020204" pitchFamily="34" charset="0"/>
                <a:cs typeface="Arial" panose="020B0604020202020204" pitchFamily="34" charset="0"/>
              </a:rPr>
              <a:t>Development tools and Installation </a:t>
            </a:r>
          </a:p>
        </p:txBody>
      </p:sp>
      <p:sp>
        <p:nvSpPr>
          <p:cNvPr id="3" name="Content Placeholder 2">
            <a:extLst>
              <a:ext uri="{FF2B5EF4-FFF2-40B4-BE49-F238E27FC236}">
                <a16:creationId xmlns:a16="http://schemas.microsoft.com/office/drawing/2014/main" id="{90D09C6D-518E-1444-978A-D8F49D807F53}"/>
              </a:ext>
            </a:extLst>
          </p:cNvPr>
          <p:cNvSpPr>
            <a:spLocks noGrp="1"/>
          </p:cNvSpPr>
          <p:nvPr>
            <p:ph idx="1"/>
          </p:nvPr>
        </p:nvSpPr>
        <p:spPr>
          <a:xfrm>
            <a:off x="262759" y="1825625"/>
            <a:ext cx="11556708" cy="4812242"/>
          </a:xfrm>
        </p:spPr>
        <p:txBody>
          <a:bodyPr>
            <a:normAutofit fontScale="92500"/>
          </a:bodyPr>
          <a:lstStyle/>
          <a:p>
            <a:pPr marL="0" indent="0">
              <a:buNone/>
            </a:pPr>
            <a:r>
              <a:rPr lang="en-US" dirty="0"/>
              <a:t>The current workshop uses all cloud components, no installation is necessary. After the workshop, you will need to install the following products:</a:t>
            </a:r>
          </a:p>
          <a:p>
            <a:endParaRPr lang="en-US" dirty="0"/>
          </a:p>
          <a:p>
            <a:pPr>
              <a:buFont typeface="Courier New" panose="02070309020205020404" pitchFamily="49" charset="0"/>
              <a:buChar char="o"/>
            </a:pPr>
            <a:r>
              <a:rPr lang="en-US" sz="3200" dirty="0"/>
              <a:t> Visual Studio Code: </a:t>
            </a:r>
            <a:r>
              <a:rPr lang="en-US" sz="3200" dirty="0">
                <a:hlinkClick r:id="rId2"/>
              </a:rPr>
              <a:t>https://code.visualstudio.com</a:t>
            </a:r>
            <a:endParaRPr lang="en-US" sz="3200" dirty="0">
              <a:hlinkClick r:id="rId3"/>
            </a:endParaRPr>
          </a:p>
          <a:p>
            <a:pPr>
              <a:buFont typeface="Courier New" panose="02070309020205020404" pitchFamily="49" charset="0"/>
              <a:buChar char="o"/>
            </a:pPr>
            <a:r>
              <a:rPr lang="en-US" sz="3200" dirty="0"/>
              <a:t> Followed by the Visual Studio Platform plug-in: </a:t>
            </a:r>
            <a:r>
              <a:rPr lang="en-US" sz="3200" dirty="0">
                <a:hlinkClick r:id="rId4"/>
              </a:rPr>
              <a:t>https://bit.ly/</a:t>
            </a:r>
            <a:r>
              <a:rPr lang="en-US" sz="3200" dirty="0">
                <a:hlinkClick r:id="rId5"/>
              </a:rPr>
              <a:t>2RS2R02</a:t>
            </a:r>
            <a:endParaRPr lang="en-US" sz="3200" dirty="0">
              <a:hlinkClick r:id="rId3"/>
            </a:endParaRPr>
          </a:p>
          <a:p>
            <a:pPr>
              <a:buFont typeface="Courier New" panose="02070309020205020404" pitchFamily="49" charset="0"/>
              <a:buChar char="o"/>
            </a:pPr>
            <a:r>
              <a:rPr lang="en-US" sz="3200" dirty="0"/>
              <a:t> An account on the IBM Cloud: </a:t>
            </a:r>
            <a:r>
              <a:rPr lang="en-US" sz="3200" dirty="0">
                <a:hlinkClick r:id="rId6"/>
              </a:rPr>
              <a:t>https://www.ibm.com/cloud</a:t>
            </a:r>
            <a:endParaRPr lang="en-US" sz="3200" dirty="0"/>
          </a:p>
          <a:p>
            <a:pPr>
              <a:buFont typeface="Courier New" panose="02070309020205020404" pitchFamily="49" charset="0"/>
              <a:buChar char="o"/>
            </a:pPr>
            <a:r>
              <a:rPr lang="en-US" sz="3200" dirty="0"/>
              <a:t> Followed by the signing up to the IBM Blockchain Platform Service:   </a:t>
            </a:r>
            <a:r>
              <a:rPr lang="en-US" sz="3200" dirty="0">
                <a:hlinkClick r:id="rId7"/>
              </a:rPr>
              <a:t>https://ibm.co/398sxeT</a:t>
            </a:r>
            <a:endParaRPr lang="en-US" sz="3200" dirty="0"/>
          </a:p>
          <a:p>
            <a:pPr>
              <a:buFont typeface="Courier New" panose="02070309020205020404" pitchFamily="49" charset="0"/>
              <a:buChar char="o"/>
            </a:pPr>
            <a:endParaRPr lang="en-US" sz="3200" dirty="0"/>
          </a:p>
          <a:p>
            <a:pPr marL="0" indent="0">
              <a:buNone/>
            </a:pPr>
            <a:r>
              <a:rPr lang="en-US" sz="2000" dirty="0">
                <a:hlinkClick r:id="rId8"/>
              </a:rPr>
              <a:t>           </a:t>
            </a:r>
            <a:endParaRPr lang="en-US" dirty="0"/>
          </a:p>
          <a:p>
            <a:endParaRPr lang="en-US" dirty="0"/>
          </a:p>
          <a:p>
            <a:endParaRPr lang="en-US" dirty="0"/>
          </a:p>
        </p:txBody>
      </p:sp>
    </p:spTree>
    <p:extLst>
      <p:ext uri="{BB962C8B-B14F-4D97-AF65-F5344CB8AC3E}">
        <p14:creationId xmlns:p14="http://schemas.microsoft.com/office/powerpoint/2010/main" val="15345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AA55-168E-A14E-8876-EE9BC31A7BE4}"/>
              </a:ext>
            </a:extLst>
          </p:cNvPr>
          <p:cNvSpPr>
            <a:spLocks noGrp="1"/>
          </p:cNvSpPr>
          <p:nvPr>
            <p:ph type="title"/>
          </p:nvPr>
        </p:nvSpPr>
        <p:spPr/>
        <p:txBody>
          <a:bodyPr/>
          <a:lstStyle/>
          <a:p>
            <a:r>
              <a:rPr lang="en-US" b="1" dirty="0">
                <a:solidFill>
                  <a:schemeClr val="accent1">
                    <a:lumMod val="75000"/>
                  </a:schemeClr>
                </a:solidFill>
                <a:latin typeface="Arial" panose="020B0604020202020204" pitchFamily="34" charset="0"/>
                <a:cs typeface="Arial" panose="020B0604020202020204" pitchFamily="34" charset="0"/>
              </a:rPr>
              <a:t>VS Studio Code</a:t>
            </a:r>
          </a:p>
        </p:txBody>
      </p:sp>
      <p:pic>
        <p:nvPicPr>
          <p:cNvPr id="5" name="Content Placeholder 4">
            <a:extLst>
              <a:ext uri="{FF2B5EF4-FFF2-40B4-BE49-F238E27FC236}">
                <a16:creationId xmlns:a16="http://schemas.microsoft.com/office/drawing/2014/main" id="{D6E62850-A718-F54A-A933-5F358A663678}"/>
              </a:ext>
            </a:extLst>
          </p:cNvPr>
          <p:cNvPicPr>
            <a:picLocks noGrp="1" noChangeAspect="1"/>
          </p:cNvPicPr>
          <p:nvPr>
            <p:ph idx="1"/>
          </p:nvPr>
        </p:nvPicPr>
        <p:blipFill>
          <a:blip r:embed="rId2"/>
          <a:stretch>
            <a:fillRect/>
          </a:stretch>
        </p:blipFill>
        <p:spPr>
          <a:xfrm>
            <a:off x="495300" y="1987424"/>
            <a:ext cx="10515600" cy="884489"/>
          </a:xfrm>
        </p:spPr>
      </p:pic>
      <p:sp>
        <p:nvSpPr>
          <p:cNvPr id="6" name="Rectangle 5">
            <a:extLst>
              <a:ext uri="{FF2B5EF4-FFF2-40B4-BE49-F238E27FC236}">
                <a16:creationId xmlns:a16="http://schemas.microsoft.com/office/drawing/2014/main" id="{EEDD3ACD-1995-B141-9F80-2FE0F4173083}"/>
              </a:ext>
            </a:extLst>
          </p:cNvPr>
          <p:cNvSpPr/>
          <p:nvPr/>
        </p:nvSpPr>
        <p:spPr>
          <a:xfrm>
            <a:off x="1610413" y="3801422"/>
            <a:ext cx="8246168" cy="584775"/>
          </a:xfrm>
          <a:prstGeom prst="rect">
            <a:avLst/>
          </a:prstGeom>
        </p:spPr>
        <p:txBody>
          <a:bodyPr wrap="none">
            <a:spAutoFit/>
          </a:bodyPr>
          <a:lstStyle/>
          <a:p>
            <a:r>
              <a:rPr lang="en-US" sz="3200" dirty="0">
                <a:latin typeface="Arial" panose="020B0604020202020204" pitchFamily="34" charset="0"/>
                <a:cs typeface="Arial" panose="020B0604020202020204" pitchFamily="34" charset="0"/>
              </a:rPr>
              <a:t>https://</a:t>
            </a:r>
            <a:r>
              <a:rPr lang="en-US" sz="3200" dirty="0" err="1">
                <a:latin typeface="Arial" panose="020B0604020202020204" pitchFamily="34" charset="0"/>
                <a:cs typeface="Arial" panose="020B0604020202020204" pitchFamily="34" charset="0"/>
              </a:rPr>
              <a:t>code.visualstudio.com</a:t>
            </a:r>
            <a:r>
              <a:rPr lang="en-US" sz="3200" dirty="0">
                <a:latin typeface="Arial" panose="020B0604020202020204" pitchFamily="34" charset="0"/>
                <a:cs typeface="Arial" panose="020B0604020202020204" pitchFamily="34" charset="0"/>
              </a:rPr>
              <a:t>/updates/v1_38</a:t>
            </a:r>
          </a:p>
        </p:txBody>
      </p:sp>
      <p:sp>
        <p:nvSpPr>
          <p:cNvPr id="7" name="Rectangle 6">
            <a:extLst>
              <a:ext uri="{FF2B5EF4-FFF2-40B4-BE49-F238E27FC236}">
                <a16:creationId xmlns:a16="http://schemas.microsoft.com/office/drawing/2014/main" id="{256888CB-9424-434E-9583-ADB91C62D445}"/>
              </a:ext>
            </a:extLst>
          </p:cNvPr>
          <p:cNvSpPr/>
          <p:nvPr/>
        </p:nvSpPr>
        <p:spPr>
          <a:xfrm>
            <a:off x="2667703" y="3168649"/>
            <a:ext cx="3850734" cy="461665"/>
          </a:xfrm>
          <a:prstGeom prst="rect">
            <a:avLst/>
          </a:prstGeom>
        </p:spPr>
        <p:txBody>
          <a:bodyPr wrap="none">
            <a:spAutoFit/>
          </a:bodyPr>
          <a:lstStyle/>
          <a:p>
            <a:r>
              <a:rPr lang="en-US" sz="2400" dirty="0">
                <a:solidFill>
                  <a:srgbClr val="444444"/>
                </a:solidFill>
                <a:latin typeface="Arial" panose="020B0604020202020204" pitchFamily="34" charset="0"/>
                <a:cs typeface="Arial" panose="020B0604020202020204" pitchFamily="34" charset="0"/>
              </a:rPr>
              <a:t>August 2019 (version 1.38</a:t>
            </a:r>
            <a:r>
              <a:rPr lang="en-US" dirty="0">
                <a:solidFill>
                  <a:srgbClr val="444444"/>
                </a:solidFill>
                <a:latin typeface="Segoe UI"/>
              </a:rPr>
              <a:t>)</a:t>
            </a:r>
            <a:endParaRPr lang="en-US" b="0" i="0" u="none" strike="noStrike" dirty="0">
              <a:solidFill>
                <a:srgbClr val="444444"/>
              </a:solidFill>
              <a:effectLst/>
              <a:latin typeface="Segoe UI"/>
            </a:endParaRPr>
          </a:p>
        </p:txBody>
      </p:sp>
    </p:spTree>
    <p:extLst>
      <p:ext uri="{BB962C8B-B14F-4D97-AF65-F5344CB8AC3E}">
        <p14:creationId xmlns:p14="http://schemas.microsoft.com/office/powerpoint/2010/main" val="160266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C2FE-F08B-8340-B8A4-8ADF57F90806}"/>
              </a:ext>
            </a:extLst>
          </p:cNvPr>
          <p:cNvSpPr>
            <a:spLocks noGrp="1"/>
          </p:cNvSpPr>
          <p:nvPr>
            <p:ph type="title"/>
          </p:nvPr>
        </p:nvSpPr>
        <p:spPr>
          <a:xfrm>
            <a:off x="838200" y="114604"/>
            <a:ext cx="10515600" cy="1325563"/>
          </a:xfrm>
        </p:spPr>
        <p:txBody>
          <a:bodyPr/>
          <a:lstStyle/>
          <a:p>
            <a:r>
              <a:rPr lang="en-US" b="1" dirty="0" err="1">
                <a:solidFill>
                  <a:schemeClr val="accent1">
                    <a:lumMod val="75000"/>
                  </a:schemeClr>
                </a:solidFill>
                <a:latin typeface="Arial" panose="020B0604020202020204" pitchFamily="34" charset="0"/>
                <a:cs typeface="Arial" panose="020B0604020202020204" pitchFamily="34" charset="0"/>
              </a:rPr>
              <a:t>VSCode</a:t>
            </a:r>
            <a:r>
              <a:rPr lang="en-US" b="1" dirty="0">
                <a:solidFill>
                  <a:schemeClr val="accent1">
                    <a:lumMod val="75000"/>
                  </a:schemeClr>
                </a:solidFill>
                <a:latin typeface="Arial" panose="020B0604020202020204" pitchFamily="34" charset="0"/>
                <a:cs typeface="Arial" panose="020B0604020202020204" pitchFamily="34" charset="0"/>
              </a:rPr>
              <a:t> Extension</a:t>
            </a:r>
          </a:p>
        </p:txBody>
      </p:sp>
      <p:pic>
        <p:nvPicPr>
          <p:cNvPr id="5" name="Content Placeholder 4" descr="A screenshot of a cell phone&#10;&#10;Description automatically generated">
            <a:extLst>
              <a:ext uri="{FF2B5EF4-FFF2-40B4-BE49-F238E27FC236}">
                <a16:creationId xmlns:a16="http://schemas.microsoft.com/office/drawing/2014/main" id="{11F104D0-EBC8-3D42-9467-BA573509DB08}"/>
              </a:ext>
            </a:extLst>
          </p:cNvPr>
          <p:cNvPicPr>
            <a:picLocks noGrp="1" noChangeAspect="1"/>
          </p:cNvPicPr>
          <p:nvPr>
            <p:ph idx="1"/>
          </p:nvPr>
        </p:nvPicPr>
        <p:blipFill>
          <a:blip r:embed="rId2"/>
          <a:stretch>
            <a:fillRect/>
          </a:stretch>
        </p:blipFill>
        <p:spPr>
          <a:xfrm>
            <a:off x="838200" y="1452367"/>
            <a:ext cx="10515600" cy="4228362"/>
          </a:xfrm>
        </p:spPr>
      </p:pic>
      <p:sp>
        <p:nvSpPr>
          <p:cNvPr id="3" name="Rectangle 2">
            <a:extLst>
              <a:ext uri="{FF2B5EF4-FFF2-40B4-BE49-F238E27FC236}">
                <a16:creationId xmlns:a16="http://schemas.microsoft.com/office/drawing/2014/main" id="{2E18E189-E613-BA46-B21A-31B0BD0EC280}"/>
              </a:ext>
            </a:extLst>
          </p:cNvPr>
          <p:cNvSpPr/>
          <p:nvPr/>
        </p:nvSpPr>
        <p:spPr>
          <a:xfrm>
            <a:off x="1383750" y="5887326"/>
            <a:ext cx="5145961" cy="707886"/>
          </a:xfrm>
          <a:prstGeom prst="rect">
            <a:avLst/>
          </a:prstGeom>
        </p:spPr>
        <p:txBody>
          <a:bodyPr wrap="none">
            <a:spAutoFit/>
          </a:bodyPr>
          <a:lstStyle/>
          <a:p>
            <a:r>
              <a:rPr lang="en-US" sz="4000" dirty="0">
                <a:latin typeface="Arial" panose="020B0604020202020204" pitchFamily="34" charset="0"/>
                <a:cs typeface="Arial" panose="020B0604020202020204" pitchFamily="34" charset="0"/>
                <a:hlinkClick r:id="rId3"/>
              </a:rPr>
              <a:t>https://bit.ly/</a:t>
            </a:r>
            <a:r>
              <a:rPr lang="en-US" sz="4000" dirty="0">
                <a:latin typeface="Arial" panose="020B0604020202020204" pitchFamily="34" charset="0"/>
                <a:cs typeface="Arial" panose="020B0604020202020204" pitchFamily="34" charset="0"/>
                <a:hlinkClick r:id="rId4"/>
              </a:rPr>
              <a:t>2RS2R02</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2944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B412-17A2-9141-B215-63E41935A57E}"/>
              </a:ext>
            </a:extLst>
          </p:cNvPr>
          <p:cNvSpPr>
            <a:spLocks noGrp="1"/>
          </p:cNvSpPr>
          <p:nvPr>
            <p:ph type="title"/>
          </p:nvPr>
        </p:nvSpPr>
        <p:spPr>
          <a:xfrm>
            <a:off x="563033" y="46037"/>
            <a:ext cx="11065933" cy="1325563"/>
          </a:xfrm>
        </p:spPr>
        <p:txBody>
          <a:bodyPr/>
          <a:lstStyle/>
          <a:p>
            <a:r>
              <a:rPr lang="en-US" b="1" dirty="0">
                <a:solidFill>
                  <a:schemeClr val="accent1">
                    <a:lumMod val="75000"/>
                  </a:schemeClr>
                </a:solidFill>
                <a:latin typeface="Arial" panose="020B0604020202020204" pitchFamily="34" charset="0"/>
                <a:cs typeface="Arial" panose="020B0604020202020204" pitchFamily="34" charset="0"/>
              </a:rPr>
              <a:t>VS Studio Code with VS Code extension</a:t>
            </a:r>
          </a:p>
        </p:txBody>
      </p:sp>
      <p:pic>
        <p:nvPicPr>
          <p:cNvPr id="5" name="Content Placeholder 4" descr="A screenshot of a cell phone&#10;&#10;Description automatically generated">
            <a:extLst>
              <a:ext uri="{FF2B5EF4-FFF2-40B4-BE49-F238E27FC236}">
                <a16:creationId xmlns:a16="http://schemas.microsoft.com/office/drawing/2014/main" id="{1D169DA0-7D15-7140-8674-E00D371B6A94}"/>
              </a:ext>
            </a:extLst>
          </p:cNvPr>
          <p:cNvPicPr>
            <a:picLocks noGrp="1" noChangeAspect="1"/>
          </p:cNvPicPr>
          <p:nvPr>
            <p:ph idx="1"/>
          </p:nvPr>
        </p:nvPicPr>
        <p:blipFill>
          <a:blip r:embed="rId2"/>
          <a:stretch>
            <a:fillRect/>
          </a:stretch>
        </p:blipFill>
        <p:spPr>
          <a:xfrm>
            <a:off x="-1" y="1185333"/>
            <a:ext cx="12192000" cy="5626630"/>
          </a:xfrm>
        </p:spPr>
      </p:pic>
      <p:sp>
        <p:nvSpPr>
          <p:cNvPr id="6" name="Left Arrow 5">
            <a:extLst>
              <a:ext uri="{FF2B5EF4-FFF2-40B4-BE49-F238E27FC236}">
                <a16:creationId xmlns:a16="http://schemas.microsoft.com/office/drawing/2014/main" id="{032D529A-A242-5E47-B606-1AC3E4C41486}"/>
              </a:ext>
            </a:extLst>
          </p:cNvPr>
          <p:cNvSpPr/>
          <p:nvPr/>
        </p:nvSpPr>
        <p:spPr>
          <a:xfrm>
            <a:off x="9652000" y="4114799"/>
            <a:ext cx="1557867" cy="62653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979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E7131-0A9E-BD45-A533-460158BBE773}"/>
              </a:ext>
            </a:extLst>
          </p:cNvPr>
          <p:cNvSpPr>
            <a:spLocks noGrp="1"/>
          </p:cNvSpPr>
          <p:nvPr>
            <p:ph type="body" sz="quarter" idx="13"/>
          </p:nvPr>
        </p:nvSpPr>
        <p:spPr/>
        <p:txBody>
          <a:bodyPr/>
          <a:lstStyle/>
          <a:p>
            <a:r>
              <a:rPr lang="en-US" b="1" dirty="0">
                <a:solidFill>
                  <a:schemeClr val="tx1"/>
                </a:solidFill>
              </a:rPr>
              <a:t>Additional Materials</a:t>
            </a:r>
          </a:p>
        </p:txBody>
      </p:sp>
      <p:sp>
        <p:nvSpPr>
          <p:cNvPr id="3" name="Text Placeholder 2">
            <a:extLst>
              <a:ext uri="{FF2B5EF4-FFF2-40B4-BE49-F238E27FC236}">
                <a16:creationId xmlns:a16="http://schemas.microsoft.com/office/drawing/2014/main" id="{0769D75F-AE9D-FD46-9AFB-147C98C7609C}"/>
              </a:ext>
            </a:extLst>
          </p:cNvPr>
          <p:cNvSpPr>
            <a:spLocks noGrp="1"/>
          </p:cNvSpPr>
          <p:nvPr>
            <p:ph type="body" sz="quarter" idx="22"/>
          </p:nvPr>
        </p:nvSpPr>
        <p:spPr/>
        <p:txBody>
          <a:bodyPr/>
          <a:lstStyle/>
          <a:p>
            <a:r>
              <a:rPr lang="en-US" sz="2800" dirty="0"/>
              <a:t>IBM Blockchain 101: </a:t>
            </a:r>
            <a:r>
              <a:rPr lang="en-US" sz="2800" dirty="0">
                <a:hlinkClick r:id="rId2"/>
              </a:rPr>
              <a:t>https://ibm.co/36U1QZM</a:t>
            </a:r>
            <a:endParaRPr lang="en-US" sz="2800" dirty="0"/>
          </a:p>
          <a:p>
            <a:r>
              <a:rPr lang="en-US" sz="2800" dirty="0"/>
              <a:t>Blockchain code patterns: </a:t>
            </a:r>
            <a:r>
              <a:rPr lang="en-US" sz="2800" dirty="0">
                <a:hlinkClick r:id="rId3"/>
              </a:rPr>
              <a:t>https://ibm.co/2GROsL0</a:t>
            </a:r>
            <a:endParaRPr lang="en-US" sz="2800" dirty="0"/>
          </a:p>
          <a:p>
            <a:endParaRPr lang="en-US" dirty="0"/>
          </a:p>
        </p:txBody>
      </p:sp>
    </p:spTree>
    <p:extLst>
      <p:ext uri="{BB962C8B-B14F-4D97-AF65-F5344CB8AC3E}">
        <p14:creationId xmlns:p14="http://schemas.microsoft.com/office/powerpoint/2010/main" val="791479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DEA94-E19D-E842-A2B5-123604355454}"/>
              </a:ext>
            </a:extLst>
          </p:cNvPr>
          <p:cNvSpPr>
            <a:spLocks noGrp="1"/>
          </p:cNvSpPr>
          <p:nvPr>
            <p:ph type="body" sz="quarter" idx="13"/>
          </p:nvPr>
        </p:nvSpPr>
        <p:spPr/>
        <p:txBody>
          <a:bodyPr/>
          <a:lstStyle/>
          <a:p>
            <a:r>
              <a:rPr lang="en-US" b="1" dirty="0">
                <a:solidFill>
                  <a:schemeClr val="accent1">
                    <a:lumMod val="75000"/>
                  </a:schemeClr>
                </a:solidFill>
              </a:rPr>
              <a:t>Sign up to a free IBM Cloud Account</a:t>
            </a:r>
          </a:p>
        </p:txBody>
      </p:sp>
      <p:sp>
        <p:nvSpPr>
          <p:cNvPr id="3" name="Text Placeholder 2">
            <a:extLst>
              <a:ext uri="{FF2B5EF4-FFF2-40B4-BE49-F238E27FC236}">
                <a16:creationId xmlns:a16="http://schemas.microsoft.com/office/drawing/2014/main" id="{19858E07-D930-0845-ABF6-B336C9CF5E0B}"/>
              </a:ext>
            </a:extLst>
          </p:cNvPr>
          <p:cNvSpPr>
            <a:spLocks noGrp="1"/>
          </p:cNvSpPr>
          <p:nvPr>
            <p:ph type="body" sz="quarter" idx="22"/>
          </p:nvPr>
        </p:nvSpPr>
        <p:spPr/>
        <p:txBody>
          <a:bodyPr/>
          <a:lstStyle/>
          <a:p>
            <a:pPr marL="0" indent="0">
              <a:buNone/>
            </a:pP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E37DAE6F-AB16-C44E-9333-D29C5B7A1BC6}"/>
              </a:ext>
            </a:extLst>
          </p:cNvPr>
          <p:cNvPicPr>
            <a:picLocks noChangeAspect="1"/>
          </p:cNvPicPr>
          <p:nvPr/>
        </p:nvPicPr>
        <p:blipFill>
          <a:blip r:embed="rId2"/>
          <a:stretch>
            <a:fillRect/>
          </a:stretch>
        </p:blipFill>
        <p:spPr>
          <a:xfrm>
            <a:off x="1335024" y="1903170"/>
            <a:ext cx="8897620" cy="4190568"/>
          </a:xfrm>
          <a:prstGeom prst="rect">
            <a:avLst/>
          </a:prstGeom>
        </p:spPr>
      </p:pic>
      <p:sp>
        <p:nvSpPr>
          <p:cNvPr id="6" name="Rectangle 5">
            <a:extLst>
              <a:ext uri="{FF2B5EF4-FFF2-40B4-BE49-F238E27FC236}">
                <a16:creationId xmlns:a16="http://schemas.microsoft.com/office/drawing/2014/main" id="{D710CCE8-1CA2-BF4A-90E7-3E877BCDDC11}"/>
              </a:ext>
            </a:extLst>
          </p:cNvPr>
          <p:cNvSpPr/>
          <p:nvPr/>
        </p:nvSpPr>
        <p:spPr>
          <a:xfrm>
            <a:off x="914400" y="985291"/>
            <a:ext cx="6272783" cy="707886"/>
          </a:xfrm>
          <a:prstGeom prst="rect">
            <a:avLst/>
          </a:prstGeom>
        </p:spPr>
        <p:txBody>
          <a:bodyPr wrap="square">
            <a:spAutoFit/>
          </a:bodyPr>
          <a:lstStyle/>
          <a:p>
            <a:r>
              <a:rPr lang="en-US" sz="4000" b="1" dirty="0">
                <a:latin typeface="Arial" panose="020B0604020202020204" pitchFamily="34" charset="0"/>
                <a:cs typeface="Arial" panose="020B0604020202020204" pitchFamily="34" charset="0"/>
                <a:hlinkClick r:id="rId3"/>
              </a:rPr>
              <a:t>https://ibm.biz/BdqDWA</a:t>
            </a:r>
            <a:endParaRPr lang="en-US" sz="4000" b="1" dirty="0"/>
          </a:p>
        </p:txBody>
      </p:sp>
      <p:sp>
        <p:nvSpPr>
          <p:cNvPr id="4" name="Left Arrow 3">
            <a:extLst>
              <a:ext uri="{FF2B5EF4-FFF2-40B4-BE49-F238E27FC236}">
                <a16:creationId xmlns:a16="http://schemas.microsoft.com/office/drawing/2014/main" id="{2AD51824-9517-9346-A1B0-21FF60397ED0}"/>
              </a:ext>
            </a:extLst>
          </p:cNvPr>
          <p:cNvSpPr/>
          <p:nvPr/>
        </p:nvSpPr>
        <p:spPr>
          <a:xfrm>
            <a:off x="3566160" y="3429000"/>
            <a:ext cx="1225296" cy="731520"/>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166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85DE91-2EED-F848-963C-C93FC1797FA9}"/>
              </a:ext>
            </a:extLst>
          </p:cNvPr>
          <p:cNvSpPr>
            <a:spLocks noGrp="1"/>
          </p:cNvSpPr>
          <p:nvPr>
            <p:ph type="body" sz="quarter" idx="13"/>
          </p:nvPr>
        </p:nvSpPr>
        <p:spPr/>
        <p:txBody>
          <a:bodyPr/>
          <a:lstStyle/>
          <a:p>
            <a:r>
              <a:rPr lang="en-US" b="1" dirty="0" err="1"/>
              <a:t>VSCode</a:t>
            </a:r>
            <a:r>
              <a:rPr lang="en-US" b="1" dirty="0"/>
              <a:t> Layout</a:t>
            </a:r>
          </a:p>
        </p:txBody>
      </p:sp>
      <p:sp>
        <p:nvSpPr>
          <p:cNvPr id="3" name="Text Placeholder 2">
            <a:extLst>
              <a:ext uri="{FF2B5EF4-FFF2-40B4-BE49-F238E27FC236}">
                <a16:creationId xmlns:a16="http://schemas.microsoft.com/office/drawing/2014/main" id="{B9F0A434-5590-2447-B93D-930DB178B294}"/>
              </a:ext>
            </a:extLst>
          </p:cNvPr>
          <p:cNvSpPr>
            <a:spLocks noGrp="1"/>
          </p:cNvSpPr>
          <p:nvPr>
            <p:ph type="body" sz="quarter" idx="22"/>
          </p:nvPr>
        </p:nvSpPr>
        <p:spPr>
          <a:xfrm flipV="1">
            <a:off x="10985326" y="5648136"/>
            <a:ext cx="1045546" cy="176467"/>
          </a:xfrm>
        </p:spPr>
        <p:txBody>
          <a:bodyPr>
            <a:normAutofit fontScale="40000" lnSpcReduction="20000"/>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D7E69AEF-741C-F841-AB20-4016C8FDB396}"/>
              </a:ext>
            </a:extLst>
          </p:cNvPr>
          <p:cNvPicPr>
            <a:picLocks noChangeAspect="1"/>
          </p:cNvPicPr>
          <p:nvPr/>
        </p:nvPicPr>
        <p:blipFill>
          <a:blip r:embed="rId2"/>
          <a:stretch>
            <a:fillRect/>
          </a:stretch>
        </p:blipFill>
        <p:spPr>
          <a:xfrm>
            <a:off x="167640" y="867933"/>
            <a:ext cx="2683270" cy="569780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A16E098-68CF-1A45-91D9-B56A527BDF83}"/>
              </a:ext>
            </a:extLst>
          </p:cNvPr>
          <p:cNvPicPr>
            <a:picLocks noChangeAspect="1"/>
          </p:cNvPicPr>
          <p:nvPr/>
        </p:nvPicPr>
        <p:blipFill>
          <a:blip r:embed="rId3"/>
          <a:stretch>
            <a:fillRect/>
          </a:stretch>
        </p:blipFill>
        <p:spPr>
          <a:xfrm>
            <a:off x="2850910" y="867084"/>
            <a:ext cx="6134100" cy="17018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311562C-D7B1-0441-B6BA-26B6D29633A8}"/>
              </a:ext>
            </a:extLst>
          </p:cNvPr>
          <p:cNvPicPr>
            <a:picLocks noChangeAspect="1"/>
          </p:cNvPicPr>
          <p:nvPr/>
        </p:nvPicPr>
        <p:blipFill>
          <a:blip r:embed="rId4"/>
          <a:stretch>
            <a:fillRect/>
          </a:stretch>
        </p:blipFill>
        <p:spPr>
          <a:xfrm>
            <a:off x="2850910" y="2568883"/>
            <a:ext cx="3027646" cy="409649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631755B9-A69B-3A4A-A8AE-6D2A28A93083}"/>
              </a:ext>
            </a:extLst>
          </p:cNvPr>
          <p:cNvPicPr>
            <a:picLocks noChangeAspect="1"/>
          </p:cNvPicPr>
          <p:nvPr/>
        </p:nvPicPr>
        <p:blipFill>
          <a:blip r:embed="rId5"/>
          <a:stretch>
            <a:fillRect/>
          </a:stretch>
        </p:blipFill>
        <p:spPr>
          <a:xfrm>
            <a:off x="6509011" y="2761503"/>
            <a:ext cx="2589128" cy="4096497"/>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0C5BDBBC-517A-B84A-B024-66698582BF69}"/>
              </a:ext>
            </a:extLst>
          </p:cNvPr>
          <p:cNvPicPr>
            <a:picLocks noChangeAspect="1"/>
          </p:cNvPicPr>
          <p:nvPr/>
        </p:nvPicPr>
        <p:blipFill>
          <a:blip r:embed="rId6"/>
          <a:stretch>
            <a:fillRect/>
          </a:stretch>
        </p:blipFill>
        <p:spPr>
          <a:xfrm>
            <a:off x="9669861" y="475989"/>
            <a:ext cx="2222990" cy="6382011"/>
          </a:xfrm>
          <a:prstGeom prst="rect">
            <a:avLst/>
          </a:prstGeom>
        </p:spPr>
      </p:pic>
    </p:spTree>
    <p:extLst>
      <p:ext uri="{BB962C8B-B14F-4D97-AF65-F5344CB8AC3E}">
        <p14:creationId xmlns:p14="http://schemas.microsoft.com/office/powerpoint/2010/main" val="10907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68541-7059-EA45-9E2E-9981241C6084}"/>
              </a:ext>
            </a:extLst>
          </p:cNvPr>
          <p:cNvSpPr>
            <a:spLocks noGrp="1"/>
          </p:cNvSpPr>
          <p:nvPr>
            <p:ph type="body" sz="quarter" idx="13"/>
          </p:nvPr>
        </p:nvSpPr>
        <p:spPr/>
        <p:txBody>
          <a:bodyPr>
            <a:normAutofit/>
          </a:bodyPr>
          <a:lstStyle/>
          <a:p>
            <a:r>
              <a:rPr lang="en-US" sz="4000" b="1" dirty="0">
                <a:solidFill>
                  <a:schemeClr val="tx1"/>
                </a:solidFill>
              </a:rPr>
              <a:t>Lab 1</a:t>
            </a:r>
          </a:p>
        </p:txBody>
      </p:sp>
      <p:pic>
        <p:nvPicPr>
          <p:cNvPr id="5" name="Picture 4" descr="A close up of a logo&#10;&#10;Description automatically generated">
            <a:extLst>
              <a:ext uri="{FF2B5EF4-FFF2-40B4-BE49-F238E27FC236}">
                <a16:creationId xmlns:a16="http://schemas.microsoft.com/office/drawing/2014/main" id="{90B92664-764D-9E4A-B546-55384F5FD22E}"/>
              </a:ext>
            </a:extLst>
          </p:cNvPr>
          <p:cNvPicPr>
            <a:picLocks noChangeAspect="1"/>
          </p:cNvPicPr>
          <p:nvPr/>
        </p:nvPicPr>
        <p:blipFill>
          <a:blip r:embed="rId2"/>
          <a:stretch>
            <a:fillRect/>
          </a:stretch>
        </p:blipFill>
        <p:spPr>
          <a:xfrm>
            <a:off x="496614" y="2155058"/>
            <a:ext cx="5943600" cy="18542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7A917B12-7BF8-7F48-9A19-DF96B2ECC291}"/>
              </a:ext>
            </a:extLst>
          </p:cNvPr>
          <p:cNvPicPr>
            <a:picLocks noChangeAspect="1"/>
          </p:cNvPicPr>
          <p:nvPr/>
        </p:nvPicPr>
        <p:blipFill>
          <a:blip r:embed="rId3"/>
          <a:stretch>
            <a:fillRect/>
          </a:stretch>
        </p:blipFill>
        <p:spPr>
          <a:xfrm>
            <a:off x="7133064" y="1541550"/>
            <a:ext cx="3657600" cy="2870200"/>
          </a:xfrm>
          <a:prstGeom prst="rect">
            <a:avLst/>
          </a:prstGeom>
        </p:spPr>
      </p:pic>
    </p:spTree>
    <p:extLst>
      <p:ext uri="{BB962C8B-B14F-4D97-AF65-F5344CB8AC3E}">
        <p14:creationId xmlns:p14="http://schemas.microsoft.com/office/powerpoint/2010/main" val="698112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68541-7059-EA45-9E2E-9981241C6084}"/>
              </a:ext>
            </a:extLst>
          </p:cNvPr>
          <p:cNvSpPr>
            <a:spLocks noGrp="1"/>
          </p:cNvSpPr>
          <p:nvPr>
            <p:ph type="body" sz="quarter" idx="13"/>
          </p:nvPr>
        </p:nvSpPr>
        <p:spPr/>
        <p:txBody>
          <a:bodyPr>
            <a:normAutofit/>
          </a:bodyPr>
          <a:lstStyle/>
          <a:p>
            <a:r>
              <a:rPr lang="en-US" sz="4000" b="1" dirty="0">
                <a:solidFill>
                  <a:schemeClr val="tx1"/>
                </a:solidFill>
              </a:rPr>
              <a:t>Lab 2</a:t>
            </a:r>
          </a:p>
        </p:txBody>
      </p:sp>
      <p:sp>
        <p:nvSpPr>
          <p:cNvPr id="3" name="Text Placeholder 2">
            <a:extLst>
              <a:ext uri="{FF2B5EF4-FFF2-40B4-BE49-F238E27FC236}">
                <a16:creationId xmlns:a16="http://schemas.microsoft.com/office/drawing/2014/main" id="{A99ABD50-9E27-4F42-9199-8AC3179F7BE8}"/>
              </a:ext>
            </a:extLst>
          </p:cNvPr>
          <p:cNvSpPr>
            <a:spLocks noGrp="1"/>
          </p:cNvSpPr>
          <p:nvPr>
            <p:ph type="body" sz="quarter" idx="22"/>
          </p:nvPr>
        </p:nvSpPr>
        <p:spPr/>
        <p:txBody>
          <a:bodyPr/>
          <a:lstStyle/>
          <a:p>
            <a:r>
              <a:rPr lang="en-US" dirty="0"/>
              <a:t> </a:t>
            </a:r>
          </a:p>
        </p:txBody>
      </p:sp>
      <p:pic>
        <p:nvPicPr>
          <p:cNvPr id="5" name="Picture 4" descr="A screenshot of a cell phone&#10;&#10;Description automatically generated">
            <a:extLst>
              <a:ext uri="{FF2B5EF4-FFF2-40B4-BE49-F238E27FC236}">
                <a16:creationId xmlns:a16="http://schemas.microsoft.com/office/drawing/2014/main" id="{D32ABCCE-8680-7D43-8468-6EE869BA9D1B}"/>
              </a:ext>
            </a:extLst>
          </p:cNvPr>
          <p:cNvPicPr>
            <a:picLocks noChangeAspect="1"/>
          </p:cNvPicPr>
          <p:nvPr/>
        </p:nvPicPr>
        <p:blipFill>
          <a:blip r:embed="rId2"/>
          <a:stretch>
            <a:fillRect/>
          </a:stretch>
        </p:blipFill>
        <p:spPr>
          <a:xfrm>
            <a:off x="271736" y="1489217"/>
            <a:ext cx="5930900" cy="19177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4FF73C94-CB02-0D47-AED4-54353972AECD}"/>
              </a:ext>
            </a:extLst>
          </p:cNvPr>
          <p:cNvPicPr>
            <a:picLocks noChangeAspect="1"/>
          </p:cNvPicPr>
          <p:nvPr/>
        </p:nvPicPr>
        <p:blipFill>
          <a:blip r:embed="rId3"/>
          <a:stretch>
            <a:fillRect/>
          </a:stretch>
        </p:blipFill>
        <p:spPr>
          <a:xfrm>
            <a:off x="7088459" y="1249113"/>
            <a:ext cx="3657600" cy="2870200"/>
          </a:xfrm>
          <a:prstGeom prst="rect">
            <a:avLst/>
          </a:prstGeom>
        </p:spPr>
      </p:pic>
    </p:spTree>
    <p:extLst>
      <p:ext uri="{BB962C8B-B14F-4D97-AF65-F5344CB8AC3E}">
        <p14:creationId xmlns:p14="http://schemas.microsoft.com/office/powerpoint/2010/main" val="766932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68541-7059-EA45-9E2E-9981241C6084}"/>
              </a:ext>
            </a:extLst>
          </p:cNvPr>
          <p:cNvSpPr>
            <a:spLocks noGrp="1"/>
          </p:cNvSpPr>
          <p:nvPr>
            <p:ph type="body" sz="quarter" idx="13"/>
          </p:nvPr>
        </p:nvSpPr>
        <p:spPr/>
        <p:txBody>
          <a:bodyPr>
            <a:normAutofit/>
          </a:bodyPr>
          <a:lstStyle/>
          <a:p>
            <a:r>
              <a:rPr lang="en-US" sz="4000" b="1" dirty="0">
                <a:solidFill>
                  <a:schemeClr val="tx1"/>
                </a:solidFill>
              </a:rPr>
              <a:t>Lab 3, stretch goal.</a:t>
            </a:r>
          </a:p>
        </p:txBody>
      </p:sp>
      <p:pic>
        <p:nvPicPr>
          <p:cNvPr id="5" name="Picture 4" descr="A close up of a logo&#10;&#10;Description automatically generated">
            <a:extLst>
              <a:ext uri="{FF2B5EF4-FFF2-40B4-BE49-F238E27FC236}">
                <a16:creationId xmlns:a16="http://schemas.microsoft.com/office/drawing/2014/main" id="{4A78535D-17D3-284A-BDBF-1D039C987F69}"/>
              </a:ext>
            </a:extLst>
          </p:cNvPr>
          <p:cNvPicPr>
            <a:picLocks noChangeAspect="1"/>
          </p:cNvPicPr>
          <p:nvPr/>
        </p:nvPicPr>
        <p:blipFill>
          <a:blip r:embed="rId2"/>
          <a:stretch>
            <a:fillRect/>
          </a:stretch>
        </p:blipFill>
        <p:spPr>
          <a:xfrm>
            <a:off x="1376855" y="2285342"/>
            <a:ext cx="7340162" cy="2580947"/>
          </a:xfrm>
          <a:prstGeom prst="rect">
            <a:avLst/>
          </a:prstGeom>
        </p:spPr>
      </p:pic>
    </p:spTree>
    <p:extLst>
      <p:ext uri="{BB962C8B-B14F-4D97-AF65-F5344CB8AC3E}">
        <p14:creationId xmlns:p14="http://schemas.microsoft.com/office/powerpoint/2010/main" val="372618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6F0FD1-464F-674F-8566-AA8B239D6DB4}"/>
              </a:ext>
            </a:extLst>
          </p:cNvPr>
          <p:cNvSpPr>
            <a:spLocks noGrp="1"/>
          </p:cNvSpPr>
          <p:nvPr>
            <p:ph type="body" sz="quarter" idx="13"/>
          </p:nvPr>
        </p:nvSpPr>
        <p:spPr/>
        <p:txBody>
          <a:bodyPr/>
          <a:lstStyle/>
          <a:p>
            <a:r>
              <a:rPr lang="en-US" b="1" dirty="0">
                <a:solidFill>
                  <a:schemeClr val="tx1"/>
                </a:solidFill>
              </a:rPr>
              <a:t>Additional labs.      </a:t>
            </a:r>
          </a:p>
        </p:txBody>
      </p:sp>
      <p:sp>
        <p:nvSpPr>
          <p:cNvPr id="3" name="Text Placeholder 2">
            <a:extLst>
              <a:ext uri="{FF2B5EF4-FFF2-40B4-BE49-F238E27FC236}">
                <a16:creationId xmlns:a16="http://schemas.microsoft.com/office/drawing/2014/main" id="{E17F27BF-D247-804D-AFD8-935597C39C67}"/>
              </a:ext>
            </a:extLst>
          </p:cNvPr>
          <p:cNvSpPr>
            <a:spLocks noGrp="1"/>
          </p:cNvSpPr>
          <p:nvPr>
            <p:ph type="body" sz="quarter" idx="22"/>
          </p:nvPr>
        </p:nvSpPr>
        <p:spPr>
          <a:xfrm>
            <a:off x="0" y="1734169"/>
            <a:ext cx="12192000" cy="3954959"/>
          </a:xfrm>
        </p:spPr>
        <p:txBody>
          <a:bodyPr/>
          <a:lstStyle/>
          <a:p>
            <a:r>
              <a:rPr lang="en-US" b="1" dirty="0"/>
              <a:t>Blockchain Bean 2: </a:t>
            </a:r>
          </a:p>
          <a:p>
            <a:pPr marL="0" indent="0">
              <a:buNone/>
            </a:pPr>
            <a:r>
              <a:rPr lang="en-US" b="1" dirty="0">
                <a:hlinkClick r:id="rId2">
                  <a:extLst>
                    <a:ext uri="{A12FA001-AC4F-418D-AE19-62706E023703}">
                      <ahyp:hlinkClr xmlns:ahyp="http://schemas.microsoft.com/office/drawing/2018/hyperlinkcolor" val="tx"/>
                    </a:ext>
                  </a:extLst>
                </a:hlinkClick>
              </a:rPr>
              <a:t>https://github.com/IBM/blockchainbean2</a:t>
            </a:r>
            <a:endParaRPr lang="en-US" b="1" dirty="0"/>
          </a:p>
          <a:p>
            <a:r>
              <a:rPr lang="en-US" b="1" dirty="0"/>
              <a:t>Blockchain code patterns</a:t>
            </a:r>
          </a:p>
          <a:p>
            <a:endParaRPr lang="en-US" b="1" dirty="0"/>
          </a:p>
          <a:p>
            <a:endParaRPr lang="en-US" b="1" dirty="0"/>
          </a:p>
        </p:txBody>
      </p:sp>
      <p:sp>
        <p:nvSpPr>
          <p:cNvPr id="4" name="Rectangle 3">
            <a:extLst>
              <a:ext uri="{FF2B5EF4-FFF2-40B4-BE49-F238E27FC236}">
                <a16:creationId xmlns:a16="http://schemas.microsoft.com/office/drawing/2014/main" id="{15AD034D-FFB5-9E42-A759-D9F4F4A8339E}"/>
              </a:ext>
            </a:extLst>
          </p:cNvPr>
          <p:cNvSpPr/>
          <p:nvPr/>
        </p:nvSpPr>
        <p:spPr>
          <a:xfrm>
            <a:off x="161128" y="2539998"/>
            <a:ext cx="5199693" cy="584775"/>
          </a:xfrm>
          <a:prstGeom prst="rect">
            <a:avLst/>
          </a:prstGeom>
        </p:spPr>
        <p:txBody>
          <a:bodyPr wrap="none">
            <a:spAutoFit/>
          </a:bodyPr>
          <a:lstStyle/>
          <a:p>
            <a:pPr marL="285750" indent="-285750">
              <a:buFont typeface="Arial" panose="020B0604020202020204" pitchFamily="34" charset="0"/>
              <a:buChar char="•"/>
            </a:pPr>
            <a:endParaRPr lang="en-US" sz="1600" b="1" dirty="0"/>
          </a:p>
          <a:p>
            <a:r>
              <a:rPr lang="en-US" sz="1600" b="1" dirty="0"/>
              <a:t>https://</a:t>
            </a:r>
            <a:r>
              <a:rPr lang="en-US" sz="1600" b="1" dirty="0" err="1"/>
              <a:t>developer.ibm.com</a:t>
            </a:r>
            <a:r>
              <a:rPr lang="en-US" sz="1600" b="1" dirty="0"/>
              <a:t>/patterns/category/blockchain/</a:t>
            </a:r>
          </a:p>
        </p:txBody>
      </p:sp>
      <p:pic>
        <p:nvPicPr>
          <p:cNvPr id="6" name="Picture 5" descr="A screenshot of a cell phone&#10;&#10;Description automatically generated">
            <a:extLst>
              <a:ext uri="{FF2B5EF4-FFF2-40B4-BE49-F238E27FC236}">
                <a16:creationId xmlns:a16="http://schemas.microsoft.com/office/drawing/2014/main" id="{66B6EE5D-3984-3C4B-B85A-BD3DCEDADF53}"/>
              </a:ext>
            </a:extLst>
          </p:cNvPr>
          <p:cNvPicPr>
            <a:picLocks noChangeAspect="1"/>
          </p:cNvPicPr>
          <p:nvPr/>
        </p:nvPicPr>
        <p:blipFill>
          <a:blip r:embed="rId3"/>
          <a:stretch>
            <a:fillRect/>
          </a:stretch>
        </p:blipFill>
        <p:spPr>
          <a:xfrm>
            <a:off x="5625200" y="0"/>
            <a:ext cx="6032581" cy="6858000"/>
          </a:xfrm>
          <a:prstGeom prst="rect">
            <a:avLst/>
          </a:prstGeom>
        </p:spPr>
      </p:pic>
    </p:spTree>
    <p:extLst>
      <p:ext uri="{BB962C8B-B14F-4D97-AF65-F5344CB8AC3E}">
        <p14:creationId xmlns:p14="http://schemas.microsoft.com/office/powerpoint/2010/main" val="3976331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r>
              <a:rPr lang="en-US" dirty="0"/>
              <a:t>Lennart Frantzell</a:t>
            </a:r>
          </a:p>
          <a:p>
            <a:r>
              <a:rPr lang="en-US" dirty="0"/>
              <a:t>Grant Steinfeld</a:t>
            </a:r>
          </a:p>
          <a:p>
            <a:endParaRPr lang="en-US" dirty="0"/>
          </a:p>
        </p:txBody>
      </p:sp>
      <p:sp>
        <p:nvSpPr>
          <p:cNvPr id="8" name="TextBox 7"/>
          <p:cNvSpPr txBox="1">
            <a:spLocks noChangeArrowheads="1"/>
          </p:cNvSpPr>
          <p:nvPr/>
        </p:nvSpPr>
        <p:spPr bwMode="auto">
          <a:xfrm>
            <a:off x="158156" y="3321555"/>
            <a:ext cx="3128433" cy="1117935"/>
          </a:xfrm>
          <a:prstGeom prst="rect">
            <a:avLst/>
          </a:prstGeom>
          <a:noFill/>
          <a:ln w="9525">
            <a:noFill/>
            <a:miter lim="800000"/>
            <a:headEnd/>
            <a:tailEnd/>
          </a:ln>
        </p:spPr>
        <p:txBody>
          <a:bodyPr wrap="square">
            <a:spAutoFit/>
          </a:bodyPr>
          <a:lstStyle/>
          <a:p>
            <a:r>
              <a:rPr lang="en-US" sz="1333" dirty="0">
                <a:solidFill>
                  <a:srgbClr val="F9FAF9"/>
                </a:solidFill>
                <a:latin typeface="Arial" charset="0"/>
                <a:cs typeface="Arial" charset="0"/>
              </a:rPr>
              <a:t>www.ibm.com/blockchain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developer.ibm.com/blockchain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www.hyperledger.org</a:t>
            </a:r>
            <a:endParaRPr lang="en-US" sz="1333" dirty="0">
              <a:solidFill>
                <a:srgbClr val="FFFFFF"/>
              </a:solidFill>
              <a:latin typeface="Arial" charset="0"/>
              <a:cs typeface="Arial" charset="0"/>
            </a:endParaRPr>
          </a:p>
        </p:txBody>
      </p:sp>
      <p:sp>
        <p:nvSpPr>
          <p:cNvPr id="9" name="TextBox 8"/>
          <p:cNvSpPr txBox="1"/>
          <p:nvPr/>
        </p:nvSpPr>
        <p:spPr>
          <a:xfrm>
            <a:off x="186267" y="5151875"/>
            <a:ext cx="7193101" cy="1528175"/>
          </a:xfrm>
          <a:prstGeom prst="rect">
            <a:avLst/>
          </a:prstGeom>
          <a:noFill/>
        </p:spPr>
        <p:txBody>
          <a:bodyPr wrap="square" rtlCol="0">
            <a:spAutoFit/>
          </a:bodyPr>
          <a:lstStyle/>
          <a:p>
            <a:pPr>
              <a:defRPr/>
            </a:pPr>
            <a:r>
              <a:rPr lang="en-US" sz="1333" dirty="0">
                <a:solidFill>
                  <a:prstClr val="white"/>
                </a:solidFill>
                <a:latin typeface="Arial" charset="0"/>
                <a:ea typeface="Arial" charset="0"/>
                <a:cs typeface="Arial"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364993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0EFA5D-42C7-2B43-9A14-D1F29DB1593E}"/>
              </a:ext>
            </a:extLst>
          </p:cNvPr>
          <p:cNvSpPr>
            <a:spLocks noGrp="1"/>
          </p:cNvSpPr>
          <p:nvPr>
            <p:ph type="body" sz="quarter" idx="13"/>
          </p:nvPr>
        </p:nvSpPr>
        <p:spPr/>
        <p:txBody>
          <a:bodyPr>
            <a:normAutofit/>
          </a:bodyPr>
          <a:lstStyle/>
          <a:p>
            <a:r>
              <a:rPr lang="en-US" sz="4000" dirty="0">
                <a:solidFill>
                  <a:schemeClr val="accent1">
                    <a:lumMod val="75000"/>
                  </a:schemeClr>
                </a:solidFill>
              </a:rPr>
              <a:t>Housekeeping</a:t>
            </a:r>
          </a:p>
        </p:txBody>
      </p:sp>
      <p:sp>
        <p:nvSpPr>
          <p:cNvPr id="3" name="Text Placeholder 2">
            <a:extLst>
              <a:ext uri="{FF2B5EF4-FFF2-40B4-BE49-F238E27FC236}">
                <a16:creationId xmlns:a16="http://schemas.microsoft.com/office/drawing/2014/main" id="{9E64F968-2454-FB43-A51E-5F3C0B954CB7}"/>
              </a:ext>
            </a:extLst>
          </p:cNvPr>
          <p:cNvSpPr>
            <a:spLocks noGrp="1"/>
          </p:cNvSpPr>
          <p:nvPr>
            <p:ph type="body" sz="quarter" idx="22"/>
          </p:nvPr>
        </p:nvSpPr>
        <p:spPr>
          <a:xfrm>
            <a:off x="328768" y="1053097"/>
            <a:ext cx="11863232" cy="4890503"/>
          </a:xfrm>
        </p:spPr>
        <p:txBody>
          <a:bodyPr>
            <a:normAutofit fontScale="85000" lnSpcReduction="20000"/>
          </a:bodyPr>
          <a:lstStyle/>
          <a:p>
            <a:r>
              <a:rPr lang="en-US" sz="2800" dirty="0">
                <a:latin typeface="Arial" panose="020B0604020202020204" pitchFamily="34" charset="0"/>
                <a:cs typeface="Arial" panose="020B0604020202020204" pitchFamily="34" charset="0"/>
              </a:rPr>
              <a:t>VCPI link SF: </a:t>
            </a:r>
            <a:r>
              <a:rPr lang="en-US" sz="2800" dirty="0">
                <a:latin typeface="Arial" panose="020B0604020202020204" pitchFamily="34" charset="0"/>
                <a:cs typeface="Arial" panose="020B0604020202020204" pitchFamily="34" charset="0"/>
                <a:hlinkClick r:id="rId3"/>
              </a:rPr>
              <a:t>https://ibm.biz/BdqDWA</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Whitelisting: </a:t>
            </a:r>
            <a:r>
              <a:rPr lang="en-US" sz="2800" dirty="0">
                <a:latin typeface="Arial" panose="020B0604020202020204" pitchFamily="34" charset="0"/>
                <a:cs typeface="Arial" panose="020B0604020202020204" pitchFamily="34" charset="0"/>
                <a:hlinkClick r:id="rId4"/>
              </a:rPr>
              <a:t>https://cloud.ibm.com/registration/whitelist</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IBM Careers: </a:t>
            </a:r>
            <a:r>
              <a:rPr lang="en-US" sz="2800" dirty="0">
                <a:latin typeface="Arial" panose="020B0604020202020204" pitchFamily="34" charset="0"/>
                <a:cs typeface="Arial" panose="020B0604020202020204" pitchFamily="34" charset="0"/>
                <a:hlinkClick r:id="rId5"/>
              </a:rPr>
              <a:t>https://careers.ibm.com</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IBM Partner world: </a:t>
            </a:r>
            <a:r>
              <a:rPr lang="en-US" sz="2800" dirty="0">
                <a:latin typeface="Arial" panose="020B0604020202020204" pitchFamily="34" charset="0"/>
                <a:cs typeface="Arial" panose="020B0604020202020204" pitchFamily="34" charset="0"/>
                <a:hlinkClick r:id="rId6"/>
              </a:rPr>
              <a:t>https://www.ibm.com/partnerworld/public</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Sign up to the IBM Cloud: </a:t>
            </a:r>
            <a:r>
              <a:rPr lang="en-US" sz="2800" dirty="0">
                <a:latin typeface="Arial" panose="020B0604020202020204" pitchFamily="34" charset="0"/>
                <a:cs typeface="Arial" panose="020B0604020202020204" pitchFamily="34" charset="0"/>
                <a:hlinkClick r:id="rId3"/>
              </a:rPr>
              <a:t>https://ibm.biz/BdqDWA</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https://</a:t>
            </a:r>
            <a:r>
              <a:rPr lang="en-US" sz="2400" dirty="0" err="1">
                <a:latin typeface="Arial" panose="020B0604020202020204" pitchFamily="34" charset="0"/>
                <a:cs typeface="Arial" panose="020B0604020202020204" pitchFamily="34" charset="0"/>
              </a:rPr>
              <a:t>cloud.ibm.com</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registration?cm_mmc</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Email_Events</a:t>
            </a:r>
            <a:r>
              <a:rPr lang="en-US" sz="2400" dirty="0">
                <a:latin typeface="Arial" panose="020B0604020202020204" pitchFamily="34" charset="0"/>
                <a:cs typeface="Arial" panose="020B0604020202020204" pitchFamily="34" charset="0"/>
              </a:rPr>
              <a:t>-_-</a:t>
            </a:r>
            <a:r>
              <a:rPr lang="en-US" sz="2400" dirty="0" err="1">
                <a:latin typeface="Arial" panose="020B0604020202020204" pitchFamily="34" charset="0"/>
                <a:cs typeface="Arial" panose="020B0604020202020204" pitchFamily="34" charset="0"/>
              </a:rPr>
              <a:t>Developer_Innovation</a:t>
            </a:r>
            <a:r>
              <a:rPr lang="en-US" sz="2400" dirty="0">
                <a:latin typeface="Arial" panose="020B0604020202020204" pitchFamily="34" charset="0"/>
                <a:cs typeface="Arial" panose="020B0604020202020204" pitchFamily="34" charset="0"/>
              </a:rPr>
              <a:t>-_-WW_WW-_-</a:t>
            </a:r>
            <a:r>
              <a:rPr lang="en-US" sz="2400" dirty="0" err="1">
                <a:latin typeface="Arial" panose="020B0604020202020204" pitchFamily="34" charset="0"/>
                <a:cs typeface="Arial" panose="020B0604020202020204" pitchFamily="34" charset="0"/>
              </a:rPr>
              <a:t>advocates:alf,max-katz</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title:howtocreateasupplychainblockchainapp</a:t>
            </a:r>
            <a:r>
              <a:rPr lang="en-US" sz="2400" dirty="0">
                <a:latin typeface="Arial" panose="020B0604020202020204" pitchFamily="34" charset="0"/>
                <a:cs typeface="Arial" panose="020B0604020202020204" pitchFamily="34" charset="0"/>
              </a:rPr>
              <a:t>\eventid:5e2f89bbb1889fcaca174d52\date:Feb2020\</a:t>
            </a:r>
            <a:r>
              <a:rPr lang="en-US" sz="2400" dirty="0" err="1">
                <a:latin typeface="Arial" panose="020B0604020202020204" pitchFamily="34" charset="0"/>
                <a:cs typeface="Arial" panose="020B0604020202020204" pitchFamily="34" charset="0"/>
              </a:rPr>
              <a:t>type:workshop</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team:global-devadvgrp-sanfrancisco</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city:santaclara</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country:unitedstates</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tags:blockchain</a:t>
            </a:r>
            <a:r>
              <a:rPr lang="en-US" sz="2400" dirty="0">
                <a:latin typeface="Arial" panose="020B0604020202020204" pitchFamily="34" charset="0"/>
                <a:cs typeface="Arial" panose="020B0604020202020204" pitchFamily="34" charset="0"/>
              </a:rPr>
              <a:t>\contents:blockchain-disaster-management-solution&amp;cm_mmca1=000019RS&amp;cm_mmca2=10004805&amp;cm_mmca3=M99938765&amp;eventid=5e2f89bbb1889fcaca174d52&amp;cvosrc=email.Events.M99938765&amp;cvo_campaign=000019RS</a:t>
            </a:r>
          </a:p>
        </p:txBody>
      </p:sp>
    </p:spTree>
    <p:extLst>
      <p:ext uri="{BB962C8B-B14F-4D97-AF65-F5344CB8AC3E}">
        <p14:creationId xmlns:p14="http://schemas.microsoft.com/office/powerpoint/2010/main" val="416767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EE8CF5-2AA3-C44B-A436-A1634C6C6E20}"/>
              </a:ext>
            </a:extLst>
          </p:cNvPr>
          <p:cNvSpPr>
            <a:spLocks noGrp="1"/>
          </p:cNvSpPr>
          <p:nvPr>
            <p:ph type="body" sz="quarter" idx="13"/>
          </p:nvPr>
        </p:nvSpPr>
        <p:spPr/>
        <p:txBody>
          <a:bodyPr>
            <a:normAutofit/>
          </a:bodyPr>
          <a:lstStyle/>
          <a:p>
            <a:r>
              <a:rPr lang="en-US" sz="4000" b="1" dirty="0"/>
              <a:t>Whitelisting</a:t>
            </a:r>
          </a:p>
        </p:txBody>
      </p:sp>
      <p:sp>
        <p:nvSpPr>
          <p:cNvPr id="3" name="Text Placeholder 2">
            <a:extLst>
              <a:ext uri="{FF2B5EF4-FFF2-40B4-BE49-F238E27FC236}">
                <a16:creationId xmlns:a16="http://schemas.microsoft.com/office/drawing/2014/main" id="{71EE9CCA-F248-F949-A6CB-447121B47BDA}"/>
              </a:ext>
            </a:extLst>
          </p:cNvPr>
          <p:cNvSpPr>
            <a:spLocks noGrp="1"/>
          </p:cNvSpPr>
          <p:nvPr>
            <p:ph type="body" sz="quarter" idx="22"/>
          </p:nvPr>
        </p:nvSpPr>
        <p:spPr>
          <a:xfrm>
            <a:off x="161128" y="2018448"/>
            <a:ext cx="11863232" cy="3954959"/>
          </a:xfrm>
        </p:spPr>
        <p:txBody>
          <a:bodyPr>
            <a:normAutofit fontScale="92500" lnSpcReduction="10000"/>
          </a:bodyPr>
          <a:lstStyle/>
          <a:p>
            <a:pPr marL="0" indent="0">
              <a:buNone/>
            </a:pPr>
            <a:r>
              <a:rPr lang="en-US" sz="4000" dirty="0">
                <a:latin typeface="Arial" panose="020B0604020202020204" pitchFamily="34" charset="0"/>
                <a:cs typeface="Arial" panose="020B0604020202020204" pitchFamily="34" charset="0"/>
              </a:rPr>
              <a:t>If you are whitelisting a VCPI code, please only enter everything after </a:t>
            </a:r>
            <a:r>
              <a:rPr lang="en-US" sz="4000" dirty="0" err="1">
                <a:latin typeface="Arial" panose="020B0604020202020204" pitchFamily="34" charset="0"/>
                <a:cs typeface="Arial" panose="020B0604020202020204" pitchFamily="34" charset="0"/>
              </a:rPr>
              <a:t>cm_mmc</a:t>
            </a:r>
            <a:r>
              <a:rPr lang="en-US" sz="4000" dirty="0">
                <a:latin typeface="Arial" panose="020B0604020202020204" pitchFamily="34" charset="0"/>
                <a:cs typeface="Arial" panose="020B0604020202020204" pitchFamily="34" charset="0"/>
              </a:rPr>
              <a:t>= until the first &amp;.</a:t>
            </a:r>
          </a:p>
          <a:p>
            <a:pPr marL="0" indent="0">
              <a:buNone/>
            </a:pPr>
            <a:endParaRPr lang="en-US" sz="4000" dirty="0">
              <a:latin typeface="Arial" panose="020B0604020202020204" pitchFamily="34" charset="0"/>
              <a:cs typeface="Arial" panose="020B0604020202020204" pitchFamily="34" charset="0"/>
            </a:endParaRPr>
          </a:p>
          <a:p>
            <a:pPr marL="0" indent="0">
              <a:buNone/>
            </a:pPr>
            <a:r>
              <a:rPr lang="en-US" sz="3100" dirty="0" err="1">
                <a:latin typeface="Arial" panose="020B0604020202020204" pitchFamily="34" charset="0"/>
                <a:cs typeface="Arial" panose="020B0604020202020204" pitchFamily="34" charset="0"/>
              </a:rPr>
              <a:t>Email_Events</a:t>
            </a:r>
            <a:r>
              <a:rPr lang="en-US" sz="3100" dirty="0">
                <a:latin typeface="Arial" panose="020B0604020202020204" pitchFamily="34" charset="0"/>
                <a:cs typeface="Arial" panose="020B0604020202020204" pitchFamily="34" charset="0"/>
              </a:rPr>
              <a:t>-_-</a:t>
            </a:r>
            <a:r>
              <a:rPr lang="en-US" sz="3100" dirty="0" err="1">
                <a:latin typeface="Arial" panose="020B0604020202020204" pitchFamily="34" charset="0"/>
                <a:cs typeface="Arial" panose="020B0604020202020204" pitchFamily="34" charset="0"/>
              </a:rPr>
              <a:t>Developer_Innovation</a:t>
            </a:r>
            <a:r>
              <a:rPr lang="en-US" sz="3100" dirty="0">
                <a:latin typeface="Arial" panose="020B0604020202020204" pitchFamily="34" charset="0"/>
                <a:cs typeface="Arial" panose="020B0604020202020204" pitchFamily="34" charset="0"/>
              </a:rPr>
              <a:t>-_-WW_WW-_-</a:t>
            </a:r>
            <a:r>
              <a:rPr lang="en-US" sz="3100" dirty="0" err="1">
                <a:latin typeface="Arial" panose="020B0604020202020204" pitchFamily="34" charset="0"/>
                <a:cs typeface="Arial" panose="020B0604020202020204" pitchFamily="34" charset="0"/>
              </a:rPr>
              <a:t>advocates:alf,max-katz</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title:howtocreateasupplychainblockchainapp</a:t>
            </a:r>
            <a:r>
              <a:rPr lang="en-US" sz="3100" dirty="0">
                <a:latin typeface="Arial" panose="020B0604020202020204" pitchFamily="34" charset="0"/>
                <a:cs typeface="Arial" panose="020B0604020202020204" pitchFamily="34" charset="0"/>
              </a:rPr>
              <a:t>\eventid:5e2f89bbb1889fcaca174d52\date:Feb2020\</a:t>
            </a:r>
            <a:r>
              <a:rPr lang="en-US" sz="3100" dirty="0" err="1">
                <a:latin typeface="Arial" panose="020B0604020202020204" pitchFamily="34" charset="0"/>
                <a:cs typeface="Arial" panose="020B0604020202020204" pitchFamily="34" charset="0"/>
              </a:rPr>
              <a:t>type:workshop</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team:global-devadvgrp-sanfrancisco</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city:santaclara</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country:unitedstates</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tags:blockchain</a:t>
            </a:r>
            <a:r>
              <a:rPr lang="en-US" sz="3100" dirty="0">
                <a:latin typeface="Arial" panose="020B0604020202020204" pitchFamily="34" charset="0"/>
                <a:cs typeface="Arial" panose="020B0604020202020204" pitchFamily="34" charset="0"/>
              </a:rPr>
              <a:t>\</a:t>
            </a:r>
            <a:r>
              <a:rPr lang="en-US" sz="3100" dirty="0" err="1">
                <a:latin typeface="Arial" panose="020B0604020202020204" pitchFamily="34" charset="0"/>
                <a:cs typeface="Arial" panose="020B0604020202020204" pitchFamily="34" charset="0"/>
              </a:rPr>
              <a:t>contents:blockchain-disaster-management-solution</a:t>
            </a:r>
            <a:endParaRPr lang="en-US" sz="31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4AAE291-FE73-8642-B24E-9CBE40996171}"/>
              </a:ext>
            </a:extLst>
          </p:cNvPr>
          <p:cNvSpPr/>
          <p:nvPr/>
        </p:nvSpPr>
        <p:spPr>
          <a:xfrm>
            <a:off x="300286" y="956775"/>
            <a:ext cx="10092828" cy="584775"/>
          </a:xfrm>
          <a:prstGeom prst="rect">
            <a:avLst/>
          </a:prstGeom>
        </p:spPr>
        <p:txBody>
          <a:bodyPr wrap="none">
            <a:spAutoFit/>
          </a:bodyPr>
          <a:lstStyle/>
          <a:p>
            <a:r>
              <a:rPr lang="en-US" sz="3200" dirty="0">
                <a:latin typeface="Arial" panose="020B0604020202020204" pitchFamily="34" charset="0"/>
                <a:cs typeface="Arial" panose="020B0604020202020204" pitchFamily="34" charset="0"/>
              </a:rPr>
              <a:t>Whitelisting: </a:t>
            </a:r>
            <a:r>
              <a:rPr lang="en-US" sz="3200" dirty="0">
                <a:latin typeface="Arial" panose="020B0604020202020204" pitchFamily="34" charset="0"/>
                <a:cs typeface="Arial" panose="020B0604020202020204" pitchFamily="34" charset="0"/>
                <a:hlinkClick r:id="rId2"/>
              </a:rPr>
              <a:t>https://cloud.ibm.com/registration/whitelist</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0313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39A376-9EA7-ED4F-AA7C-902D1B0C0A9C}"/>
              </a:ext>
            </a:extLst>
          </p:cNvPr>
          <p:cNvSpPr>
            <a:spLocks noGrp="1"/>
          </p:cNvSpPr>
          <p:nvPr>
            <p:ph type="body" sz="quarter" idx="13"/>
          </p:nvPr>
        </p:nvSpPr>
        <p:spPr/>
        <p:txBody>
          <a:bodyPr/>
          <a:lstStyle/>
          <a:p>
            <a:r>
              <a:rPr lang="en-US" b="1" dirty="0"/>
              <a:t> </a:t>
            </a:r>
            <a:r>
              <a:rPr lang="en-US" dirty="0">
                <a:solidFill>
                  <a:schemeClr val="accent1">
                    <a:lumMod val="75000"/>
                  </a:schemeClr>
                </a:solidFill>
              </a:rPr>
              <a:t>Event  format</a:t>
            </a:r>
          </a:p>
        </p:txBody>
      </p:sp>
      <p:sp>
        <p:nvSpPr>
          <p:cNvPr id="6" name="Text Placeholder 5">
            <a:extLst>
              <a:ext uri="{FF2B5EF4-FFF2-40B4-BE49-F238E27FC236}">
                <a16:creationId xmlns:a16="http://schemas.microsoft.com/office/drawing/2014/main" id="{ABBF8172-3BC7-924D-92FD-6CD13E44B6AF}"/>
              </a:ext>
            </a:extLst>
          </p:cNvPr>
          <p:cNvSpPr>
            <a:spLocks noGrp="1"/>
          </p:cNvSpPr>
          <p:nvPr>
            <p:ph type="body" sz="quarter" idx="22"/>
          </p:nvPr>
        </p:nvSpPr>
        <p:spPr>
          <a:xfrm>
            <a:off x="167640" y="861849"/>
            <a:ext cx="11863232" cy="4786288"/>
          </a:xfrm>
        </p:spPr>
        <p:txBody>
          <a:bodyPr>
            <a:normAutofit/>
          </a:bodyPr>
          <a:lstStyle/>
          <a:p>
            <a:pPr lvl="1"/>
            <a:r>
              <a:rPr lang="en-US" dirty="0"/>
              <a:t>Two hour workshop on 2/24 NYC and 2/27 SF</a:t>
            </a:r>
          </a:p>
          <a:p>
            <a:pPr lvl="1"/>
            <a:r>
              <a:rPr lang="en-US" dirty="0"/>
              <a:t>Intro, presentation 30 minutes</a:t>
            </a:r>
          </a:p>
          <a:p>
            <a:pPr lvl="1"/>
            <a:r>
              <a:rPr lang="en-US" dirty="0"/>
              <a:t>Workshop 1 hour using new IBM </a:t>
            </a:r>
            <a:r>
              <a:rPr lang="en-US" dirty="0" err="1"/>
              <a:t>OpenLabs</a:t>
            </a:r>
            <a:r>
              <a:rPr lang="en-US" dirty="0"/>
              <a:t> environment</a:t>
            </a:r>
          </a:p>
          <a:p>
            <a:pPr lvl="1"/>
            <a:r>
              <a:rPr lang="en-US" dirty="0" err="1"/>
              <a:t>Wrapup</a:t>
            </a:r>
            <a:r>
              <a:rPr lang="en-US" dirty="0"/>
              <a:t> 30 minutes</a:t>
            </a:r>
          </a:p>
          <a:p>
            <a:pPr lvl="1"/>
            <a:endParaRPr lang="en-US" dirty="0"/>
          </a:p>
        </p:txBody>
      </p:sp>
    </p:spTree>
    <p:extLst>
      <p:ext uri="{BB962C8B-B14F-4D97-AF65-F5344CB8AC3E}">
        <p14:creationId xmlns:p14="http://schemas.microsoft.com/office/powerpoint/2010/main" val="1936022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109C-6547-D741-81D5-179AC6FF5EF2}"/>
              </a:ext>
            </a:extLst>
          </p:cNvPr>
          <p:cNvSpPr>
            <a:spLocks noGrp="1"/>
          </p:cNvSpPr>
          <p:nvPr>
            <p:ph type="title"/>
          </p:nvPr>
        </p:nvSpPr>
        <p:spPr>
          <a:xfrm>
            <a:off x="838200" y="302848"/>
            <a:ext cx="10515600" cy="1325563"/>
          </a:xfrm>
        </p:spPr>
        <p:txBody>
          <a:bodyPr/>
          <a:lstStyle/>
          <a:p>
            <a:r>
              <a:rPr lang="en-US" dirty="0"/>
              <a:t>            </a:t>
            </a:r>
          </a:p>
        </p:txBody>
      </p:sp>
      <p:sp>
        <p:nvSpPr>
          <p:cNvPr id="3" name="Content Placeholder 2">
            <a:extLst>
              <a:ext uri="{FF2B5EF4-FFF2-40B4-BE49-F238E27FC236}">
                <a16:creationId xmlns:a16="http://schemas.microsoft.com/office/drawing/2014/main" id="{4F65357F-33CA-DB47-8B51-3B1538988DEB}"/>
              </a:ext>
            </a:extLst>
          </p:cNvPr>
          <p:cNvSpPr>
            <a:spLocks noGrp="1"/>
          </p:cNvSpPr>
          <p:nvPr>
            <p:ph idx="1"/>
          </p:nvPr>
        </p:nvSpPr>
        <p:spPr>
          <a:xfrm>
            <a:off x="838200" y="5477776"/>
            <a:ext cx="10515600" cy="781651"/>
          </a:xfrm>
        </p:spPr>
        <p:txBody>
          <a:bodyPr/>
          <a:lstStyle/>
          <a:p>
            <a:r>
              <a:rPr lang="en-US" dirty="0">
                <a:hlinkClick r:id="rId2"/>
              </a:rPr>
              <a:t>https://developer.ibm.com/openlabs/event/IBP-EVENT-DEMO</a:t>
            </a: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75F02B08-D63F-A042-B75A-7A6CBB5D9E5C}"/>
              </a:ext>
            </a:extLst>
          </p:cNvPr>
          <p:cNvPicPr>
            <a:picLocks noChangeAspect="1"/>
          </p:cNvPicPr>
          <p:nvPr/>
        </p:nvPicPr>
        <p:blipFill>
          <a:blip r:embed="rId3"/>
          <a:stretch>
            <a:fillRect/>
          </a:stretch>
        </p:blipFill>
        <p:spPr>
          <a:xfrm>
            <a:off x="1473201" y="1122187"/>
            <a:ext cx="7501466" cy="4093280"/>
          </a:xfrm>
          <a:prstGeom prst="rect">
            <a:avLst/>
          </a:prstGeom>
        </p:spPr>
      </p:pic>
      <p:sp>
        <p:nvSpPr>
          <p:cNvPr id="6" name="TextBox 5">
            <a:extLst>
              <a:ext uri="{FF2B5EF4-FFF2-40B4-BE49-F238E27FC236}">
                <a16:creationId xmlns:a16="http://schemas.microsoft.com/office/drawing/2014/main" id="{F5682D6D-928A-4145-946E-0990CA2501D2}"/>
              </a:ext>
            </a:extLst>
          </p:cNvPr>
          <p:cNvSpPr txBox="1"/>
          <p:nvPr/>
        </p:nvSpPr>
        <p:spPr>
          <a:xfrm>
            <a:off x="2063578" y="420130"/>
            <a:ext cx="6133859" cy="584775"/>
          </a:xfrm>
          <a:prstGeom prst="rect">
            <a:avLst/>
          </a:prstGeom>
          <a:noFill/>
        </p:spPr>
        <p:txBody>
          <a:bodyPr wrap="none" rtlCol="0">
            <a:spAutoFit/>
          </a:bodyPr>
          <a:lstStyle/>
          <a:p>
            <a:r>
              <a:rPr lang="en-US" sz="3200" b="1" dirty="0"/>
              <a:t>Sign-up for IBM </a:t>
            </a:r>
            <a:r>
              <a:rPr lang="en-US" sz="3200" b="1" dirty="0" err="1"/>
              <a:t>OpenLabs</a:t>
            </a:r>
            <a:r>
              <a:rPr lang="en-US" sz="3200" b="1" dirty="0"/>
              <a:t>  account</a:t>
            </a:r>
          </a:p>
        </p:txBody>
      </p:sp>
    </p:spTree>
    <p:extLst>
      <p:ext uri="{BB962C8B-B14F-4D97-AF65-F5344CB8AC3E}">
        <p14:creationId xmlns:p14="http://schemas.microsoft.com/office/powerpoint/2010/main" val="291051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10812B-631F-9448-8A15-B2FECC9107E7}"/>
              </a:ext>
            </a:extLst>
          </p:cNvPr>
          <p:cNvSpPr>
            <a:spLocks noGrp="1"/>
          </p:cNvSpPr>
          <p:nvPr>
            <p:ph type="body" sz="quarter" idx="13"/>
          </p:nvPr>
        </p:nvSpPr>
        <p:spPr/>
        <p:txBody>
          <a:bodyPr/>
          <a:lstStyle/>
          <a:p>
            <a:r>
              <a:rPr lang="en-US" b="1" dirty="0">
                <a:solidFill>
                  <a:schemeClr val="accent1">
                    <a:lumMod val="75000"/>
                  </a:schemeClr>
                </a:solidFill>
              </a:rPr>
              <a:t>Blockchain Platform in the IBM Cloud Catalog</a:t>
            </a:r>
          </a:p>
        </p:txBody>
      </p:sp>
      <p:sp>
        <p:nvSpPr>
          <p:cNvPr id="3" name="Text Placeholder 2">
            <a:extLst>
              <a:ext uri="{FF2B5EF4-FFF2-40B4-BE49-F238E27FC236}">
                <a16:creationId xmlns:a16="http://schemas.microsoft.com/office/drawing/2014/main" id="{BD4823A1-BE31-594C-897C-56D008805D5F}"/>
              </a:ext>
            </a:extLst>
          </p:cNvPr>
          <p:cNvSpPr>
            <a:spLocks noGrp="1"/>
          </p:cNvSpPr>
          <p:nvPr>
            <p:ph type="body" sz="quarter" idx="22"/>
          </p:nvPr>
        </p:nvSpPr>
        <p:spPr>
          <a:xfrm>
            <a:off x="1481718" y="4760019"/>
            <a:ext cx="720570" cy="1348931"/>
          </a:xfrm>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50B7441B-2FD9-0447-BA99-6843EC67929A}"/>
              </a:ext>
            </a:extLst>
          </p:cNvPr>
          <p:cNvPicPr>
            <a:picLocks noChangeAspect="1"/>
          </p:cNvPicPr>
          <p:nvPr/>
        </p:nvPicPr>
        <p:blipFill>
          <a:blip r:embed="rId2"/>
          <a:stretch>
            <a:fillRect/>
          </a:stretch>
        </p:blipFill>
        <p:spPr>
          <a:xfrm>
            <a:off x="161128" y="867084"/>
            <a:ext cx="9344660" cy="5372576"/>
          </a:xfrm>
          <a:prstGeom prst="rect">
            <a:avLst/>
          </a:prstGeom>
        </p:spPr>
      </p:pic>
      <p:sp>
        <p:nvSpPr>
          <p:cNvPr id="6" name="Rectangle 5">
            <a:extLst>
              <a:ext uri="{FF2B5EF4-FFF2-40B4-BE49-F238E27FC236}">
                <a16:creationId xmlns:a16="http://schemas.microsoft.com/office/drawing/2014/main" id="{9E6B4D84-72DB-5243-B7C4-E5AF91A57170}"/>
              </a:ext>
            </a:extLst>
          </p:cNvPr>
          <p:cNvSpPr/>
          <p:nvPr/>
        </p:nvSpPr>
        <p:spPr>
          <a:xfrm>
            <a:off x="2202288" y="6391287"/>
            <a:ext cx="5989600" cy="369332"/>
          </a:xfrm>
          <a:prstGeom prst="rect">
            <a:avLst/>
          </a:prstGeom>
        </p:spPr>
        <p:txBody>
          <a:bodyPr wrap="square">
            <a:spAutoFit/>
          </a:bodyPr>
          <a:lstStyle/>
          <a:p>
            <a:r>
              <a:rPr lang="en-US" b="1" dirty="0">
                <a:solidFill>
                  <a:schemeClr val="accent1"/>
                </a:solidFill>
              </a:rPr>
              <a:t>https://</a:t>
            </a:r>
            <a:r>
              <a:rPr lang="en-US" b="1" dirty="0" err="1">
                <a:solidFill>
                  <a:schemeClr val="accent1"/>
                </a:solidFill>
              </a:rPr>
              <a:t>cloud.ibm.com</a:t>
            </a:r>
            <a:r>
              <a:rPr lang="en-US" b="1" dirty="0">
                <a:solidFill>
                  <a:schemeClr val="accent1"/>
                </a:solidFill>
              </a:rPr>
              <a:t>/catalog/services/blockchain-platform</a:t>
            </a:r>
          </a:p>
        </p:txBody>
      </p:sp>
    </p:spTree>
    <p:extLst>
      <p:ext uri="{BB962C8B-B14F-4D97-AF65-F5344CB8AC3E}">
        <p14:creationId xmlns:p14="http://schemas.microsoft.com/office/powerpoint/2010/main" val="764343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BAEDE2-6107-6742-BDB3-F9C6A8C158D1}"/>
              </a:ext>
            </a:extLst>
          </p:cNvPr>
          <p:cNvSpPr>
            <a:spLocks noGrp="1"/>
          </p:cNvSpPr>
          <p:nvPr>
            <p:ph type="sldNum" sz="quarter" idx="12"/>
          </p:nvPr>
        </p:nvSpPr>
        <p:spPr/>
        <p:txBody>
          <a:bodyPr/>
          <a:lstStyle/>
          <a:p>
            <a:pPr defTabSz="609585">
              <a:defRPr/>
            </a:pPr>
            <a:fld id="{08BF69C1-739F-1B47-B5E3-FA651BCAB105}" type="slidenum">
              <a:rPr lang="en-US">
                <a:solidFill>
                  <a:prstClr val="white">
                    <a:lumMod val="50000"/>
                  </a:prstClr>
                </a:solidFill>
                <a:latin typeface="Arial"/>
              </a:rPr>
              <a:pPr defTabSz="609585">
                <a:defRPr/>
              </a:pPr>
              <a:t>40</a:t>
            </a:fld>
            <a:endParaRPr lang="en-US" dirty="0">
              <a:solidFill>
                <a:prstClr val="white">
                  <a:lumMod val="50000"/>
                </a:prstClr>
              </a:solidFill>
              <a:latin typeface="Arial"/>
            </a:endParaRPr>
          </a:p>
        </p:txBody>
      </p:sp>
      <p:sp>
        <p:nvSpPr>
          <p:cNvPr id="3" name="Text Placeholder 2">
            <a:extLst>
              <a:ext uri="{FF2B5EF4-FFF2-40B4-BE49-F238E27FC236}">
                <a16:creationId xmlns:a16="http://schemas.microsoft.com/office/drawing/2014/main" id="{7107D2EC-63E7-7340-B942-19D126F95EB0}"/>
              </a:ext>
            </a:extLst>
          </p:cNvPr>
          <p:cNvSpPr>
            <a:spLocks noGrp="1"/>
          </p:cNvSpPr>
          <p:nvPr>
            <p:ph type="body" sz="quarter" idx="13"/>
          </p:nvPr>
        </p:nvSpPr>
        <p:spPr>
          <a:xfrm>
            <a:off x="167641" y="192619"/>
            <a:ext cx="10149551" cy="762000"/>
          </a:xfrm>
        </p:spPr>
        <p:txBody>
          <a:bodyPr>
            <a:normAutofit/>
          </a:bodyPr>
          <a:lstStyle/>
          <a:p>
            <a:r>
              <a:rPr lang="en-US" b="0" dirty="0"/>
              <a:t>Getting Started with Hyperledger Fabric</a:t>
            </a:r>
          </a:p>
        </p:txBody>
      </p:sp>
      <p:sp>
        <p:nvSpPr>
          <p:cNvPr id="4" name="Text Placeholder 3">
            <a:extLst>
              <a:ext uri="{FF2B5EF4-FFF2-40B4-BE49-F238E27FC236}">
                <a16:creationId xmlns:a16="http://schemas.microsoft.com/office/drawing/2014/main" id="{1443D7F2-907E-364D-94F5-E693A5A0EE6C}"/>
              </a:ext>
            </a:extLst>
          </p:cNvPr>
          <p:cNvSpPr>
            <a:spLocks noGrp="1"/>
          </p:cNvSpPr>
          <p:nvPr>
            <p:ph type="body" sz="quarter" idx="15"/>
          </p:nvPr>
        </p:nvSpPr>
        <p:spPr>
          <a:xfrm>
            <a:off x="167217" y="1083734"/>
            <a:ext cx="10713568" cy="1159135"/>
          </a:xfrm>
        </p:spPr>
        <p:txBody>
          <a:bodyPr/>
          <a:lstStyle/>
          <a:p>
            <a:r>
              <a:rPr lang="en-US" dirty="0"/>
              <a:t>The IBM Blockchain Platform makes it easy to get started with Hyperledger Fabric</a:t>
            </a:r>
          </a:p>
          <a:p>
            <a:r>
              <a:rPr lang="en-US" dirty="0">
                <a:hlinkClick r:id="rId3"/>
              </a:rPr>
              <a:t>Download VSCode developer</a:t>
            </a:r>
            <a:r>
              <a:rPr lang="en-US" dirty="0"/>
              <a:t> tool from VSCode marketplace. Linux, Windows and MacOS)</a:t>
            </a:r>
          </a:p>
          <a:p>
            <a:r>
              <a:rPr lang="en-US" dirty="0"/>
              <a:t>Create local networks, smart contracts and applications. Move to multi-cloud when you're ready!</a:t>
            </a:r>
          </a:p>
        </p:txBody>
      </p:sp>
      <p:sp>
        <p:nvSpPr>
          <p:cNvPr id="10" name="Rectangle 9">
            <a:extLst>
              <a:ext uri="{FF2B5EF4-FFF2-40B4-BE49-F238E27FC236}">
                <a16:creationId xmlns:a16="http://schemas.microsoft.com/office/drawing/2014/main" id="{A8588A94-3AAC-D248-A7FC-8A5153273A26}"/>
              </a:ext>
            </a:extLst>
          </p:cNvPr>
          <p:cNvSpPr/>
          <p:nvPr/>
        </p:nvSpPr>
        <p:spPr>
          <a:xfrm>
            <a:off x="1087929" y="6136453"/>
            <a:ext cx="9792856" cy="338554"/>
          </a:xfrm>
          <a:prstGeom prst="rect">
            <a:avLst/>
          </a:prstGeom>
        </p:spPr>
        <p:txBody>
          <a:bodyPr wrap="square">
            <a:spAutoFit/>
          </a:bodyPr>
          <a:lstStyle/>
          <a:p>
            <a:pPr defTabSz="609585">
              <a:defRPr/>
            </a:pPr>
            <a:r>
              <a:rPr lang="en-US" sz="1600" b="1" dirty="0">
                <a:solidFill>
                  <a:prstClr val="black"/>
                </a:solidFill>
                <a:latin typeface="Arial" panose="020B0604020202020204" pitchFamily="34" charset="0"/>
                <a:cs typeface="Arial" panose="020B0604020202020204" pitchFamily="34" charset="0"/>
              </a:rPr>
              <a:t>https://</a:t>
            </a:r>
            <a:r>
              <a:rPr lang="en-US" sz="1600" b="1" dirty="0" err="1">
                <a:solidFill>
                  <a:prstClr val="black"/>
                </a:solidFill>
                <a:latin typeface="Arial" panose="020B0604020202020204" pitchFamily="34" charset="0"/>
                <a:cs typeface="Arial" panose="020B0604020202020204" pitchFamily="34" charset="0"/>
              </a:rPr>
              <a:t>marketplace.visualstudio.com</a:t>
            </a:r>
            <a:r>
              <a:rPr lang="en-US" sz="1600" b="1" dirty="0">
                <a:solidFill>
                  <a:prstClr val="black"/>
                </a:solidFill>
                <a:latin typeface="Arial" panose="020B0604020202020204" pitchFamily="34" charset="0"/>
                <a:cs typeface="Arial" panose="020B0604020202020204" pitchFamily="34" charset="0"/>
              </a:rPr>
              <a:t>/</a:t>
            </a:r>
            <a:r>
              <a:rPr lang="en-US" sz="1600" b="1" dirty="0" err="1">
                <a:solidFill>
                  <a:prstClr val="black"/>
                </a:solidFill>
                <a:latin typeface="Arial" panose="020B0604020202020204" pitchFamily="34" charset="0"/>
                <a:cs typeface="Arial" panose="020B0604020202020204" pitchFamily="34" charset="0"/>
              </a:rPr>
              <a:t>items?itemName</a:t>
            </a:r>
            <a:r>
              <a:rPr lang="en-US" sz="1600" b="1" dirty="0">
                <a:solidFill>
                  <a:prstClr val="black"/>
                </a:solidFill>
                <a:latin typeface="Arial" panose="020B0604020202020204" pitchFamily="34" charset="0"/>
                <a:cs typeface="Arial" panose="020B0604020202020204" pitchFamily="34" charset="0"/>
              </a:rPr>
              <a:t>=</a:t>
            </a:r>
            <a:r>
              <a:rPr lang="en-US" sz="1600" b="1" dirty="0" err="1">
                <a:solidFill>
                  <a:prstClr val="black"/>
                </a:solidFill>
                <a:latin typeface="Arial" panose="020B0604020202020204" pitchFamily="34" charset="0"/>
                <a:cs typeface="Arial" panose="020B0604020202020204" pitchFamily="34" charset="0"/>
              </a:rPr>
              <a:t>IBMBlockchain.ibm</a:t>
            </a:r>
            <a:r>
              <a:rPr lang="en-US" sz="1600" b="1" dirty="0">
                <a:solidFill>
                  <a:prstClr val="black"/>
                </a:solidFill>
                <a:latin typeface="Arial" panose="020B0604020202020204" pitchFamily="34" charset="0"/>
                <a:cs typeface="Arial" panose="020B0604020202020204" pitchFamily="34" charset="0"/>
              </a:rPr>
              <a:t>-blockchain-platform</a:t>
            </a:r>
          </a:p>
        </p:txBody>
      </p:sp>
      <p:pic>
        <p:nvPicPr>
          <p:cNvPr id="8" name="Picture 7">
            <a:extLst>
              <a:ext uri="{FF2B5EF4-FFF2-40B4-BE49-F238E27FC236}">
                <a16:creationId xmlns:a16="http://schemas.microsoft.com/office/drawing/2014/main" id="{4BCDAEA4-D7ED-D648-A277-5C4F63A7510F}"/>
              </a:ext>
            </a:extLst>
          </p:cNvPr>
          <p:cNvPicPr>
            <a:picLocks noChangeAspect="1"/>
          </p:cNvPicPr>
          <p:nvPr/>
        </p:nvPicPr>
        <p:blipFill>
          <a:blip r:embed="rId4"/>
          <a:stretch>
            <a:fillRect/>
          </a:stretch>
        </p:blipFill>
        <p:spPr>
          <a:xfrm>
            <a:off x="2602785" y="2242869"/>
            <a:ext cx="6109700" cy="390132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1E145CBE-5883-994F-8274-D321F80A54E0}"/>
              </a:ext>
            </a:extLst>
          </p:cNvPr>
          <p:cNvPicPr>
            <a:picLocks noChangeAspect="1"/>
          </p:cNvPicPr>
          <p:nvPr/>
        </p:nvPicPr>
        <p:blipFill>
          <a:blip r:embed="rId5"/>
          <a:stretch>
            <a:fillRect/>
          </a:stretch>
        </p:blipFill>
        <p:spPr>
          <a:xfrm>
            <a:off x="8991483" y="3063875"/>
            <a:ext cx="2471715" cy="2022312"/>
          </a:xfrm>
          <a:prstGeom prst="rect">
            <a:avLst/>
          </a:prstGeom>
        </p:spPr>
      </p:pic>
    </p:spTree>
    <p:extLst>
      <p:ext uri="{BB962C8B-B14F-4D97-AF65-F5344CB8AC3E}">
        <p14:creationId xmlns:p14="http://schemas.microsoft.com/office/powerpoint/2010/main" val="3948993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39A376-9EA7-ED4F-AA7C-902D1B0C0A9C}"/>
              </a:ext>
            </a:extLst>
          </p:cNvPr>
          <p:cNvSpPr>
            <a:spLocks noGrp="1"/>
          </p:cNvSpPr>
          <p:nvPr>
            <p:ph type="body" sz="quarter" idx="13"/>
          </p:nvPr>
        </p:nvSpPr>
        <p:spPr/>
        <p:txBody>
          <a:bodyPr/>
          <a:lstStyle/>
          <a:p>
            <a:r>
              <a:rPr lang="en-US" dirty="0"/>
              <a:t>IBM Blockchain Platform Admin Console</a:t>
            </a:r>
          </a:p>
        </p:txBody>
      </p:sp>
      <p:sp>
        <p:nvSpPr>
          <p:cNvPr id="10" name="Text Placeholder 2">
            <a:extLst>
              <a:ext uri="{FF2B5EF4-FFF2-40B4-BE49-F238E27FC236}">
                <a16:creationId xmlns:a16="http://schemas.microsoft.com/office/drawing/2014/main" id="{9747309F-09E6-AC4E-8723-34515680148E}"/>
              </a:ext>
            </a:extLst>
          </p:cNvPr>
          <p:cNvSpPr txBox="1">
            <a:spLocks/>
          </p:cNvSpPr>
          <p:nvPr/>
        </p:nvSpPr>
        <p:spPr>
          <a:xfrm>
            <a:off x="304800" y="1457961"/>
            <a:ext cx="5188901" cy="4786207"/>
          </a:xfrm>
          <a:prstGeom prst="rect">
            <a:avLst/>
          </a:prstGeom>
        </p:spPr>
        <p:txBody>
          <a:bodyPr vert="horz" lIns="121920" tIns="60960" rIns="121920" bIns="60960" rtlCol="0">
            <a:normAutofit fontScale="92500" lnSpcReduction="20000"/>
          </a:bodyPr>
          <a:lstStyle>
            <a:defPPr>
              <a:defRPr lang="en-US"/>
            </a:defPPr>
            <a:lvl1pPr marL="171450" indent="-171450">
              <a:spcBef>
                <a:spcPct val="20000"/>
              </a:spcBef>
              <a:buFont typeface="Arial"/>
              <a:buChar char="•"/>
              <a:defRPr sz="1500" baseline="0">
                <a:latin typeface="Arial"/>
                <a:cs typeface="Arial"/>
              </a:defRPr>
            </a:lvl1pPr>
            <a:lvl2pPr marL="742950" lvl="1" indent="-285750">
              <a:spcBef>
                <a:spcPct val="20000"/>
              </a:spcBef>
              <a:buFont typeface="Arial"/>
              <a:buChar char="–"/>
              <a:defRPr sz="1500">
                <a:latin typeface="Arial"/>
                <a:cs typeface="Arial"/>
              </a:defRPr>
            </a:lvl2pPr>
            <a:lvl3pPr marL="1143000" indent="-228600">
              <a:spcBef>
                <a:spcPct val="20000"/>
              </a:spcBef>
              <a:buFont typeface="Arial"/>
              <a:buChar char="•"/>
              <a:defRPr sz="1200">
                <a:latin typeface="Arial"/>
                <a:cs typeface="Arial"/>
              </a:defRPr>
            </a:lvl3pPr>
            <a:lvl4pPr marL="1600200" indent="-228600">
              <a:spcBef>
                <a:spcPct val="20000"/>
              </a:spcBef>
              <a:buFont typeface="Arial"/>
              <a:buChar char="–"/>
              <a:defRPr sz="1200">
                <a:latin typeface="Arial"/>
                <a:cs typeface="Arial"/>
              </a:defRPr>
            </a:lvl4pPr>
            <a:lvl5pPr marL="2057400" indent="-228600">
              <a:spcBef>
                <a:spcPct val="20000"/>
              </a:spcBef>
              <a:buFont typeface="Arial"/>
              <a:buChar char="»"/>
              <a:defRPr sz="12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000" dirty="0"/>
              <a:t>Multi-cloud administration tool</a:t>
            </a:r>
          </a:p>
          <a:p>
            <a:pPr lvl="1"/>
            <a:r>
              <a:rPr lang="en-US" sz="2000" dirty="0"/>
              <a:t>Web UI to manage all IBP components</a:t>
            </a:r>
            <a:br>
              <a:rPr lang="en-US" sz="2000" dirty="0"/>
            </a:br>
            <a:endParaRPr lang="en-US" sz="2000" dirty="0"/>
          </a:p>
          <a:p>
            <a:r>
              <a:rPr lang="en-US" sz="2000" dirty="0"/>
              <a:t>Configure infrastructure on IBM Cloud</a:t>
            </a:r>
          </a:p>
          <a:p>
            <a:pPr lvl="1"/>
            <a:r>
              <a:rPr lang="en-US" sz="2000" dirty="0"/>
              <a:t>Configure IKS network, storage, compute</a:t>
            </a:r>
            <a:br>
              <a:rPr lang="en-US" sz="2000" dirty="0"/>
            </a:br>
            <a:endParaRPr lang="en-US" sz="2000" dirty="0"/>
          </a:p>
          <a:p>
            <a:r>
              <a:rPr lang="en-US" sz="2000" dirty="0"/>
              <a:t>Connect &amp; Manage components</a:t>
            </a:r>
          </a:p>
          <a:p>
            <a:pPr lvl="1"/>
            <a:r>
              <a:rPr lang="en-US" sz="2000" dirty="0"/>
              <a:t>Peer, </a:t>
            </a:r>
            <a:r>
              <a:rPr lang="en-US" sz="2000" dirty="0" err="1"/>
              <a:t>Orderer</a:t>
            </a:r>
            <a:r>
              <a:rPr lang="en-US" sz="2000" dirty="0"/>
              <a:t>, CA, channel...</a:t>
            </a:r>
            <a:br>
              <a:rPr lang="en-US" sz="2000" dirty="0"/>
            </a:br>
            <a:endParaRPr lang="en-US" sz="2000" dirty="0"/>
          </a:p>
          <a:p>
            <a:r>
              <a:rPr lang="en-US" sz="2000" dirty="0"/>
              <a:t>Policy &amp; Identity management</a:t>
            </a:r>
          </a:p>
          <a:p>
            <a:pPr lvl="1"/>
            <a:r>
              <a:rPr lang="en-US" sz="2000" dirty="0"/>
              <a:t>Create, update, display channel policies</a:t>
            </a:r>
            <a:br>
              <a:rPr lang="en-US" sz="2000" dirty="0"/>
            </a:br>
            <a:endParaRPr lang="en-US" sz="2000" dirty="0"/>
          </a:p>
          <a:p>
            <a:r>
              <a:rPr lang="en-US" sz="2000" dirty="0"/>
              <a:t>Smart contract package management</a:t>
            </a:r>
          </a:p>
          <a:p>
            <a:pPr lvl="1"/>
            <a:r>
              <a:rPr lang="en-US" sz="2000" dirty="0"/>
              <a:t>Install, instantiate, upgrade, discover</a:t>
            </a:r>
          </a:p>
        </p:txBody>
      </p:sp>
      <p:pic>
        <p:nvPicPr>
          <p:cNvPr id="11" name="Picture 10">
            <a:extLst>
              <a:ext uri="{FF2B5EF4-FFF2-40B4-BE49-F238E27FC236}">
                <a16:creationId xmlns:a16="http://schemas.microsoft.com/office/drawing/2014/main" id="{8044C458-05CE-C444-9ED3-4F7E844D2555}"/>
              </a:ext>
            </a:extLst>
          </p:cNvPr>
          <p:cNvPicPr>
            <a:picLocks noChangeAspect="1"/>
          </p:cNvPicPr>
          <p:nvPr/>
        </p:nvPicPr>
        <p:blipFill>
          <a:blip r:embed="rId3"/>
          <a:stretch>
            <a:fillRect/>
          </a:stretch>
        </p:blipFill>
        <p:spPr>
          <a:xfrm>
            <a:off x="5493702" y="1095941"/>
            <a:ext cx="6530657" cy="5510243"/>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8289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4A9D7E-B234-664E-BC54-E2F3E5BF5F34}"/>
              </a:ext>
            </a:extLst>
          </p:cNvPr>
          <p:cNvSpPr>
            <a:spLocks noGrp="1"/>
          </p:cNvSpPr>
          <p:nvPr>
            <p:ph type="body" sz="quarter" idx="13"/>
          </p:nvPr>
        </p:nvSpPr>
        <p:spPr/>
        <p:txBody>
          <a:bodyPr/>
          <a:lstStyle/>
          <a:p>
            <a:r>
              <a:rPr lang="en-US" b="1" dirty="0">
                <a:solidFill>
                  <a:schemeClr val="accent1">
                    <a:lumMod val="75000"/>
                  </a:schemeClr>
                </a:solidFill>
              </a:rPr>
              <a:t>Blockchain Videos</a:t>
            </a:r>
          </a:p>
        </p:txBody>
      </p:sp>
      <p:sp>
        <p:nvSpPr>
          <p:cNvPr id="3" name="Text Placeholder 2">
            <a:extLst>
              <a:ext uri="{FF2B5EF4-FFF2-40B4-BE49-F238E27FC236}">
                <a16:creationId xmlns:a16="http://schemas.microsoft.com/office/drawing/2014/main" id="{282B4361-2313-6B4A-82B5-3DA5D8285657}"/>
              </a:ext>
            </a:extLst>
          </p:cNvPr>
          <p:cNvSpPr>
            <a:spLocks noGrp="1"/>
          </p:cNvSpPr>
          <p:nvPr>
            <p:ph type="body" sz="quarter" idx="22"/>
          </p:nvPr>
        </p:nvSpPr>
        <p:spPr/>
        <p:txBody>
          <a:bodyPr>
            <a:normAutofit/>
          </a:bodyPr>
          <a:lstStyle/>
          <a:p>
            <a:r>
              <a:rPr lang="en-US" sz="3200" dirty="0">
                <a:latin typeface="Arial" panose="020B0604020202020204" pitchFamily="34" charset="0"/>
                <a:cs typeface="Arial" panose="020B0604020202020204" pitchFamily="34" charset="0"/>
              </a:rPr>
              <a:t>https://</a:t>
            </a:r>
            <a:r>
              <a:rPr lang="en-US" sz="3200" dirty="0" err="1">
                <a:latin typeface="Arial" panose="020B0604020202020204" pitchFamily="34" charset="0"/>
                <a:cs typeface="Arial" panose="020B0604020202020204" pitchFamily="34" charset="0"/>
              </a:rPr>
              <a:t>developer.ibm.com</a:t>
            </a:r>
            <a:r>
              <a:rPr lang="en-US" sz="3200" dirty="0">
                <a:latin typeface="Arial" panose="020B0604020202020204" pitchFamily="34" charset="0"/>
                <a:cs typeface="Arial" panose="020B0604020202020204" pitchFamily="34" charset="0"/>
              </a:rPr>
              <a:t>/technologies/blockchain/videos/</a:t>
            </a:r>
          </a:p>
        </p:txBody>
      </p:sp>
    </p:spTree>
    <p:extLst>
      <p:ext uri="{BB962C8B-B14F-4D97-AF65-F5344CB8AC3E}">
        <p14:creationId xmlns:p14="http://schemas.microsoft.com/office/powerpoint/2010/main" val="2782024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A9F4-4D49-6549-90D5-064BCA499B5D}"/>
              </a:ext>
            </a:extLst>
          </p:cNvPr>
          <p:cNvSpPr>
            <a:spLocks noGrp="1"/>
          </p:cNvSpPr>
          <p:nvPr>
            <p:ph type="title" idx="4294967295"/>
          </p:nvPr>
        </p:nvSpPr>
        <p:spPr>
          <a:xfrm>
            <a:off x="207523" y="261116"/>
            <a:ext cx="8681396" cy="827617"/>
          </a:xfrm>
        </p:spPr>
        <p:txBody>
          <a:bodyPr>
            <a:normAutofit fontScale="90000"/>
          </a:bodyPr>
          <a:lstStyle/>
          <a:p>
            <a:pPr algn="l"/>
            <a:r>
              <a:rPr lang="en-US" sz="3200" b="1" dirty="0">
                <a:solidFill>
                  <a:srgbClr val="0064FF"/>
                </a:solidFill>
                <a:ea typeface="+mn-ea"/>
              </a:rPr>
              <a:t>On IBM Cloud, your blockchain components are deployed to an IBM Kubernetes service</a:t>
            </a:r>
          </a:p>
        </p:txBody>
      </p:sp>
      <p:sp>
        <p:nvSpPr>
          <p:cNvPr id="5" name="Title 1">
            <a:extLst>
              <a:ext uri="{FF2B5EF4-FFF2-40B4-BE49-F238E27FC236}">
                <a16:creationId xmlns:a16="http://schemas.microsoft.com/office/drawing/2014/main" id="{39DB5F41-9519-7C48-AFF0-4C206943200C}"/>
              </a:ext>
            </a:extLst>
          </p:cNvPr>
          <p:cNvSpPr txBox="1">
            <a:spLocks/>
          </p:cNvSpPr>
          <p:nvPr/>
        </p:nvSpPr>
        <p:spPr>
          <a:xfrm>
            <a:off x="7341833" y="1418076"/>
            <a:ext cx="4509856" cy="496496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80990" indent="-380990" defTabSz="609585">
              <a:lnSpc>
                <a:spcPct val="120000"/>
              </a:lnSpc>
              <a:spcBef>
                <a:spcPct val="20000"/>
              </a:spcBef>
              <a:buFont typeface="Arial"/>
              <a:buChar char="•"/>
            </a:pPr>
            <a:r>
              <a:rPr lang="en-US" sz="2400" dirty="0">
                <a:latin typeface="Arial"/>
                <a:ea typeface="+mn-ea"/>
                <a:cs typeface="Arial"/>
              </a:rPr>
              <a:t>Blockchain resources are deployed into your own Kubernetes cluster</a:t>
            </a:r>
          </a:p>
          <a:p>
            <a:pPr marL="380990" indent="-380990" defTabSz="609585">
              <a:lnSpc>
                <a:spcPct val="120000"/>
              </a:lnSpc>
              <a:spcBef>
                <a:spcPct val="20000"/>
              </a:spcBef>
              <a:buFont typeface="Arial"/>
              <a:buChar char="•"/>
            </a:pPr>
            <a:endParaRPr lang="en-US" sz="2400" dirty="0">
              <a:latin typeface="Arial"/>
              <a:ea typeface="+mn-ea"/>
              <a:cs typeface="Arial"/>
            </a:endParaRPr>
          </a:p>
          <a:p>
            <a:pPr marL="380990" indent="-380990" defTabSz="609585">
              <a:lnSpc>
                <a:spcPct val="120000"/>
              </a:lnSpc>
              <a:spcBef>
                <a:spcPct val="20000"/>
              </a:spcBef>
              <a:buFont typeface="Arial"/>
              <a:buChar char="•"/>
            </a:pPr>
            <a:r>
              <a:rPr lang="en-US" sz="2400" dirty="0">
                <a:latin typeface="Arial"/>
                <a:ea typeface="+mn-ea"/>
                <a:cs typeface="Arial"/>
              </a:rPr>
              <a:t>This allows you to maintain control over your resources (CPU, storage, memory)</a:t>
            </a:r>
          </a:p>
          <a:p>
            <a:pPr marL="380990" indent="-380990" defTabSz="609585">
              <a:lnSpc>
                <a:spcPct val="120000"/>
              </a:lnSpc>
              <a:spcBef>
                <a:spcPct val="20000"/>
              </a:spcBef>
              <a:buFont typeface="Arial"/>
              <a:buChar char="•"/>
            </a:pPr>
            <a:endParaRPr lang="en-US" sz="2400" dirty="0">
              <a:latin typeface="Arial"/>
              <a:ea typeface="+mn-ea"/>
              <a:cs typeface="Arial"/>
            </a:endParaRPr>
          </a:p>
          <a:p>
            <a:pPr marL="380990" indent="-380990" defTabSz="609585">
              <a:lnSpc>
                <a:spcPct val="120000"/>
              </a:lnSpc>
              <a:spcBef>
                <a:spcPct val="20000"/>
              </a:spcBef>
              <a:buFont typeface="Arial"/>
              <a:buChar char="•"/>
            </a:pPr>
            <a:r>
              <a:rPr lang="en-US" sz="2400" dirty="0">
                <a:latin typeface="Arial"/>
                <a:ea typeface="+mn-ea"/>
                <a:cs typeface="Arial"/>
              </a:rPr>
              <a:t>Scale up or down as required for your blockchain environment</a:t>
            </a:r>
          </a:p>
          <a:p>
            <a:pPr marL="380990" indent="-380990" defTabSz="609585">
              <a:lnSpc>
                <a:spcPct val="120000"/>
              </a:lnSpc>
              <a:spcBef>
                <a:spcPct val="20000"/>
              </a:spcBef>
              <a:buFont typeface="Arial"/>
              <a:buChar char="•"/>
            </a:pPr>
            <a:endParaRPr lang="en-US" sz="2400" dirty="0">
              <a:latin typeface="Arial"/>
              <a:ea typeface="+mn-ea"/>
              <a:cs typeface="Arial"/>
            </a:endParaRPr>
          </a:p>
          <a:p>
            <a:pPr marL="380990" indent="-380990" defTabSz="609585">
              <a:lnSpc>
                <a:spcPct val="120000"/>
              </a:lnSpc>
              <a:spcBef>
                <a:spcPct val="20000"/>
              </a:spcBef>
              <a:buFont typeface="Arial"/>
              <a:buChar char="•"/>
            </a:pPr>
            <a:r>
              <a:rPr lang="en-US" sz="2400" dirty="0">
                <a:latin typeface="Arial"/>
                <a:ea typeface="+mn-ea"/>
                <a:cs typeface="Arial"/>
              </a:rPr>
              <a:t>Start small, pay as you grow for what you use with no upfront investment</a:t>
            </a:r>
          </a:p>
          <a:p>
            <a:pPr marL="380990" indent="-380990" defTabSz="609585">
              <a:lnSpc>
                <a:spcPct val="120000"/>
              </a:lnSpc>
              <a:spcBef>
                <a:spcPct val="20000"/>
              </a:spcBef>
              <a:buFont typeface="Arial"/>
              <a:buChar char="•"/>
            </a:pPr>
            <a:endParaRPr lang="en-US" sz="2400" dirty="0">
              <a:latin typeface="Arial"/>
              <a:ea typeface="+mn-ea"/>
              <a:cs typeface="Arial"/>
            </a:endParaRPr>
          </a:p>
          <a:p>
            <a:pPr marL="380990" indent="-380990" defTabSz="609585">
              <a:lnSpc>
                <a:spcPct val="120000"/>
              </a:lnSpc>
              <a:spcBef>
                <a:spcPct val="20000"/>
              </a:spcBef>
              <a:buFont typeface="Arial"/>
              <a:buChar char="•"/>
            </a:pPr>
            <a:r>
              <a:rPr lang="en-US" sz="2400" dirty="0">
                <a:latin typeface="Arial"/>
                <a:ea typeface="+mn-ea"/>
                <a:cs typeface="Arial"/>
              </a:rPr>
              <a:t>Maintain control of private keys</a:t>
            </a:r>
          </a:p>
          <a:p>
            <a:pPr>
              <a:lnSpc>
                <a:spcPct val="120000"/>
              </a:lnSpc>
            </a:pPr>
            <a:endParaRPr lang="en-US" sz="2400" dirty="0"/>
          </a:p>
        </p:txBody>
      </p:sp>
      <p:pic>
        <p:nvPicPr>
          <p:cNvPr id="3" name="Picture 2">
            <a:extLst>
              <a:ext uri="{FF2B5EF4-FFF2-40B4-BE49-F238E27FC236}">
                <a16:creationId xmlns:a16="http://schemas.microsoft.com/office/drawing/2014/main" id="{792FA3BC-A81D-6345-AA3F-A619F3682433}"/>
              </a:ext>
            </a:extLst>
          </p:cNvPr>
          <p:cNvPicPr>
            <a:picLocks noChangeAspect="1"/>
          </p:cNvPicPr>
          <p:nvPr/>
        </p:nvPicPr>
        <p:blipFill>
          <a:blip r:embed="rId3"/>
          <a:stretch>
            <a:fillRect/>
          </a:stretch>
        </p:blipFill>
        <p:spPr>
          <a:xfrm>
            <a:off x="418969" y="1529189"/>
            <a:ext cx="6604000" cy="4402667"/>
          </a:xfrm>
          <a:prstGeom prst="rect">
            <a:avLst/>
          </a:prstGeom>
        </p:spPr>
      </p:pic>
    </p:spTree>
    <p:extLst>
      <p:ext uri="{BB962C8B-B14F-4D97-AF65-F5344CB8AC3E}">
        <p14:creationId xmlns:p14="http://schemas.microsoft.com/office/powerpoint/2010/main" val="841844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D5D6827-82D6-5B4C-AA2B-B26A117CE889}"/>
              </a:ext>
            </a:extLst>
          </p:cNvPr>
          <p:cNvSpPr/>
          <p:nvPr/>
        </p:nvSpPr>
        <p:spPr>
          <a:xfrm>
            <a:off x="0" y="681319"/>
            <a:ext cx="6096000" cy="57532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Blockchain Service</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defTabSz="914598">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26" name="Rectangle 25">
            <a:extLst>
              <a:ext uri="{FF2B5EF4-FFF2-40B4-BE49-F238E27FC236}">
                <a16:creationId xmlns:a16="http://schemas.microsoft.com/office/drawing/2014/main" id="{BEB28DEC-68B5-2C42-997E-664A828E8F67}"/>
              </a:ext>
            </a:extLst>
          </p:cNvPr>
          <p:cNvSpPr/>
          <p:nvPr/>
        </p:nvSpPr>
        <p:spPr>
          <a:xfrm>
            <a:off x="6096000" y="681319"/>
            <a:ext cx="6096000" cy="575323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Infrastructure Resources</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marL="228589" indent="-228589" defTabSz="914598">
              <a:buFont typeface="Arial" panose="020B0604020202020204" pitchFamily="34" charset="0"/>
              <a:buChar char="•"/>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10" name="Rounded Rectangle 9">
            <a:extLst>
              <a:ext uri="{FF2B5EF4-FFF2-40B4-BE49-F238E27FC236}">
                <a16:creationId xmlns:a16="http://schemas.microsoft.com/office/drawing/2014/main" id="{648DE15A-4CBC-5F45-A469-DF0FDECE02AF}"/>
              </a:ext>
            </a:extLst>
          </p:cNvPr>
          <p:cNvSpPr/>
          <p:nvPr/>
        </p:nvSpPr>
        <p:spPr>
          <a:xfrm>
            <a:off x="809777" y="1415565"/>
            <a:ext cx="4326449" cy="3666719"/>
          </a:xfrm>
          <a:prstGeom prst="roundRect">
            <a:avLst>
              <a:gd name="adj" fmla="val 8074"/>
            </a:avLst>
          </a:prstGeom>
          <a:solidFill>
            <a:schemeClr val="accent2">
              <a:lumMod val="60000"/>
              <a:lumOff val="40000"/>
            </a:schemeClr>
          </a:solidFill>
          <a:ln>
            <a:solidFill>
              <a:srgbClr val="0164FF"/>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FFFFFF"/>
                </a:solidFill>
                <a:latin typeface="Arial"/>
              </a:rPr>
              <a:t>IBM Blockchain Platform</a:t>
            </a:r>
          </a:p>
          <a:p>
            <a:pPr algn="ctr" defTabSz="914598">
              <a:defRPr/>
            </a:pPr>
            <a:r>
              <a:rPr lang="en-US" sz="1200" i="1" dirty="0">
                <a:solidFill>
                  <a:srgbClr val="000000"/>
                </a:solidFill>
                <a:latin typeface="Arial"/>
              </a:rPr>
              <a:t>The instance that lets you deploy and manage your Hyperledger Fabric</a:t>
            </a:r>
            <a:r>
              <a:rPr lang="en-US" sz="1200" dirty="0">
                <a:solidFill>
                  <a:srgbClr val="000000"/>
                </a:solidFill>
                <a:latin typeface="Arial"/>
              </a:rPr>
              <a:t> nodes.</a:t>
            </a:r>
          </a:p>
        </p:txBody>
      </p:sp>
      <p:sp>
        <p:nvSpPr>
          <p:cNvPr id="20" name="Rectangle 19">
            <a:extLst>
              <a:ext uri="{FF2B5EF4-FFF2-40B4-BE49-F238E27FC236}">
                <a16:creationId xmlns:a16="http://schemas.microsoft.com/office/drawing/2014/main" id="{E1771289-ACD1-B44E-923D-BD6DE6A48377}"/>
              </a:ext>
            </a:extLst>
          </p:cNvPr>
          <p:cNvSpPr/>
          <p:nvPr/>
        </p:nvSpPr>
        <p:spPr>
          <a:xfrm>
            <a:off x="7233796" y="6526448"/>
            <a:ext cx="4967867" cy="194990"/>
          </a:xfrm>
          <a:prstGeom prst="rect">
            <a:avLst/>
          </a:prstGeom>
        </p:spPr>
        <p:txBody>
          <a:bodyPr wrap="square">
            <a:spAutoFit/>
          </a:bodyPr>
          <a:lstStyle/>
          <a:p>
            <a:pPr defTabSz="914598">
              <a:defRPr/>
            </a:pPr>
            <a:r>
              <a:rPr lang="en-US" sz="667" dirty="0">
                <a:solidFill>
                  <a:srgbClr val="000000"/>
                </a:solidFill>
                <a:latin typeface="IBM Plex Sans Light"/>
              </a:rPr>
              <a:t>Learn more: </a:t>
            </a:r>
            <a:r>
              <a:rPr lang="en-US" sz="667" dirty="0">
                <a:solidFill>
                  <a:srgbClr val="000000"/>
                </a:solidFill>
                <a:latin typeface="IBM Plex Sans Light"/>
                <a:hlinkClick r:id="rId2"/>
              </a:rPr>
              <a:t>https://cloud.ibm.com/docs/containers?topic=containers-ibm-cloud-kubernetes-service-technology</a:t>
            </a:r>
            <a:r>
              <a:rPr lang="en-US" sz="667" dirty="0">
                <a:solidFill>
                  <a:srgbClr val="000000"/>
                </a:solidFill>
                <a:latin typeface="IBM Plex Sans Light"/>
              </a:rPr>
              <a:t>   </a:t>
            </a:r>
          </a:p>
        </p:txBody>
      </p:sp>
      <p:sp>
        <p:nvSpPr>
          <p:cNvPr id="27" name="Rounded Rectangle 26">
            <a:extLst>
              <a:ext uri="{FF2B5EF4-FFF2-40B4-BE49-F238E27FC236}">
                <a16:creationId xmlns:a16="http://schemas.microsoft.com/office/drawing/2014/main" id="{C2057536-E129-3349-8B61-0258C442E4F8}"/>
              </a:ext>
            </a:extLst>
          </p:cNvPr>
          <p:cNvSpPr/>
          <p:nvPr/>
        </p:nvSpPr>
        <p:spPr>
          <a:xfrm>
            <a:off x="926082" y="2294976"/>
            <a:ext cx="4002684" cy="40010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Operational Console (UI)</a:t>
            </a:r>
          </a:p>
        </p:txBody>
      </p:sp>
      <p:sp>
        <p:nvSpPr>
          <p:cNvPr id="28" name="Rounded Rectangle 27">
            <a:extLst>
              <a:ext uri="{FF2B5EF4-FFF2-40B4-BE49-F238E27FC236}">
                <a16:creationId xmlns:a16="http://schemas.microsoft.com/office/drawing/2014/main" id="{C539D15A-C05C-A048-933C-E046C8FA9FC8}"/>
              </a:ext>
            </a:extLst>
          </p:cNvPr>
          <p:cNvSpPr/>
          <p:nvPr/>
        </p:nvSpPr>
        <p:spPr>
          <a:xfrm>
            <a:off x="959519" y="2811165"/>
            <a:ext cx="4002684" cy="210334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Hyperledger Fabric Components</a:t>
            </a:r>
          </a:p>
        </p:txBody>
      </p:sp>
      <p:sp>
        <p:nvSpPr>
          <p:cNvPr id="29" name="Rounded Rectangle 28">
            <a:extLst>
              <a:ext uri="{FF2B5EF4-FFF2-40B4-BE49-F238E27FC236}">
                <a16:creationId xmlns:a16="http://schemas.microsoft.com/office/drawing/2014/main" id="{2479A8C1-B0AF-D04F-AA46-54F3161C0246}"/>
              </a:ext>
            </a:extLst>
          </p:cNvPr>
          <p:cNvSpPr/>
          <p:nvPr/>
        </p:nvSpPr>
        <p:spPr>
          <a:xfrm>
            <a:off x="1049171" y="330396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Certificate Authority</a:t>
            </a:r>
          </a:p>
        </p:txBody>
      </p:sp>
      <p:sp>
        <p:nvSpPr>
          <p:cNvPr id="31" name="Rounded Rectangle 30">
            <a:extLst>
              <a:ext uri="{FF2B5EF4-FFF2-40B4-BE49-F238E27FC236}">
                <a16:creationId xmlns:a16="http://schemas.microsoft.com/office/drawing/2014/main" id="{DB654EED-8474-8A48-8FA4-2C469DB591B7}"/>
              </a:ext>
            </a:extLst>
          </p:cNvPr>
          <p:cNvSpPr/>
          <p:nvPr/>
        </p:nvSpPr>
        <p:spPr>
          <a:xfrm>
            <a:off x="2371740" y="329932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Peer</a:t>
            </a:r>
          </a:p>
        </p:txBody>
      </p:sp>
      <p:sp>
        <p:nvSpPr>
          <p:cNvPr id="32" name="Rounded Rectangle 31">
            <a:extLst>
              <a:ext uri="{FF2B5EF4-FFF2-40B4-BE49-F238E27FC236}">
                <a16:creationId xmlns:a16="http://schemas.microsoft.com/office/drawing/2014/main" id="{C5AA264C-9218-E842-A139-090920FDFBF3}"/>
              </a:ext>
            </a:extLst>
          </p:cNvPr>
          <p:cNvSpPr/>
          <p:nvPr/>
        </p:nvSpPr>
        <p:spPr>
          <a:xfrm>
            <a:off x="3662615" y="329988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Ordering Service</a:t>
            </a:r>
          </a:p>
        </p:txBody>
      </p:sp>
      <p:sp>
        <p:nvSpPr>
          <p:cNvPr id="33" name="Rounded Rectangle 32">
            <a:extLst>
              <a:ext uri="{FF2B5EF4-FFF2-40B4-BE49-F238E27FC236}">
                <a16:creationId xmlns:a16="http://schemas.microsoft.com/office/drawing/2014/main" id="{A5C14A53-D967-2442-A889-D14CD2DF0E39}"/>
              </a:ext>
            </a:extLst>
          </p:cNvPr>
          <p:cNvSpPr/>
          <p:nvPr/>
        </p:nvSpPr>
        <p:spPr>
          <a:xfrm>
            <a:off x="2457804" y="3665865"/>
            <a:ext cx="306137" cy="18596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Peer</a:t>
            </a:r>
          </a:p>
        </p:txBody>
      </p:sp>
      <p:sp>
        <p:nvSpPr>
          <p:cNvPr id="34" name="Rounded Rectangle 33">
            <a:extLst>
              <a:ext uri="{FF2B5EF4-FFF2-40B4-BE49-F238E27FC236}">
                <a16:creationId xmlns:a16="http://schemas.microsoft.com/office/drawing/2014/main" id="{D30D8E74-C121-7B4D-AEC7-5003CF88197C}"/>
              </a:ext>
            </a:extLst>
          </p:cNvPr>
          <p:cNvSpPr/>
          <p:nvPr/>
        </p:nvSpPr>
        <p:spPr>
          <a:xfrm>
            <a:off x="2971384" y="3665642"/>
            <a:ext cx="360133" cy="1955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Couch</a:t>
            </a:r>
          </a:p>
        </p:txBody>
      </p:sp>
      <p:sp>
        <p:nvSpPr>
          <p:cNvPr id="35" name="Rounded Rectangle 34">
            <a:extLst>
              <a:ext uri="{FF2B5EF4-FFF2-40B4-BE49-F238E27FC236}">
                <a16:creationId xmlns:a16="http://schemas.microsoft.com/office/drawing/2014/main" id="{19B8F387-0F62-E341-B9D0-48269943AFB2}"/>
              </a:ext>
            </a:extLst>
          </p:cNvPr>
          <p:cNvSpPr/>
          <p:nvPr/>
        </p:nvSpPr>
        <p:spPr>
          <a:xfrm>
            <a:off x="2464875" y="3940856"/>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endParaRPr lang="en-US" sz="667" b="1" dirty="0">
              <a:solidFill>
                <a:srgbClr val="000000"/>
              </a:solidFill>
              <a:latin typeface="Arial"/>
            </a:endParaRPr>
          </a:p>
        </p:txBody>
      </p:sp>
      <p:sp>
        <p:nvSpPr>
          <p:cNvPr id="36" name="Rounded Rectangle 35">
            <a:extLst>
              <a:ext uri="{FF2B5EF4-FFF2-40B4-BE49-F238E27FC236}">
                <a16:creationId xmlns:a16="http://schemas.microsoft.com/office/drawing/2014/main" id="{F7F395B4-D7D2-B940-980B-C0E314738CE6}"/>
              </a:ext>
            </a:extLst>
          </p:cNvPr>
          <p:cNvSpPr/>
          <p:nvPr/>
        </p:nvSpPr>
        <p:spPr>
          <a:xfrm>
            <a:off x="2971953" y="3946561"/>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Chaincode</a:t>
            </a:r>
            <a:endParaRPr lang="en-US" sz="533" b="1" dirty="0">
              <a:solidFill>
                <a:srgbClr val="000000"/>
              </a:solidFill>
              <a:latin typeface="Arial"/>
            </a:endParaRPr>
          </a:p>
        </p:txBody>
      </p:sp>
      <p:sp>
        <p:nvSpPr>
          <p:cNvPr id="37" name="Rounded Rectangle 36">
            <a:extLst>
              <a:ext uri="{FF2B5EF4-FFF2-40B4-BE49-F238E27FC236}">
                <a16:creationId xmlns:a16="http://schemas.microsoft.com/office/drawing/2014/main" id="{EB04C55F-9A98-C945-A67B-FF6D21056093}"/>
              </a:ext>
            </a:extLst>
          </p:cNvPr>
          <p:cNvSpPr/>
          <p:nvPr/>
        </p:nvSpPr>
        <p:spPr>
          <a:xfrm>
            <a:off x="1535103" y="3782825"/>
            <a:ext cx="329856" cy="18191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CA</a:t>
            </a:r>
          </a:p>
        </p:txBody>
      </p:sp>
      <p:sp>
        <p:nvSpPr>
          <p:cNvPr id="38" name="Rounded Rectangle 37">
            <a:extLst>
              <a:ext uri="{FF2B5EF4-FFF2-40B4-BE49-F238E27FC236}">
                <a16:creationId xmlns:a16="http://schemas.microsoft.com/office/drawing/2014/main" id="{3F092410-998D-FB4E-9EFE-8169CAEB4BB7}"/>
              </a:ext>
            </a:extLst>
          </p:cNvPr>
          <p:cNvSpPr/>
          <p:nvPr/>
        </p:nvSpPr>
        <p:spPr>
          <a:xfrm>
            <a:off x="4069404" y="3712225"/>
            <a:ext cx="407521" cy="167792"/>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Orderer</a:t>
            </a:r>
            <a:endParaRPr lang="en-US" sz="533" b="1" dirty="0">
              <a:solidFill>
                <a:srgbClr val="000000"/>
              </a:solidFill>
              <a:latin typeface="Arial"/>
            </a:endParaRPr>
          </a:p>
        </p:txBody>
      </p:sp>
      <p:sp>
        <p:nvSpPr>
          <p:cNvPr id="44" name="Rounded Rectangle 43">
            <a:extLst>
              <a:ext uri="{FF2B5EF4-FFF2-40B4-BE49-F238E27FC236}">
                <a16:creationId xmlns:a16="http://schemas.microsoft.com/office/drawing/2014/main" id="{FAA8A256-B74B-174E-95B0-0E2AB3A73309}"/>
              </a:ext>
            </a:extLst>
          </p:cNvPr>
          <p:cNvSpPr/>
          <p:nvPr/>
        </p:nvSpPr>
        <p:spPr>
          <a:xfrm>
            <a:off x="1230296" y="3630251"/>
            <a:ext cx="4326449" cy="918496"/>
          </a:xfrm>
          <a:prstGeom prst="roundRect">
            <a:avLst>
              <a:gd name="adj" fmla="val 8074"/>
            </a:avLst>
          </a:prstGeom>
          <a:noFill/>
          <a:effectLst/>
        </p:spPr>
        <p:style>
          <a:lnRef idx="1">
            <a:schemeClr val="accent1"/>
          </a:lnRef>
          <a:fillRef idx="3">
            <a:schemeClr val="accent1"/>
          </a:fillRef>
          <a:effectRef idx="2">
            <a:schemeClr val="accent1"/>
          </a:effectRef>
          <a:fontRef idx="minor">
            <a:schemeClr val="lt1"/>
          </a:fontRef>
        </p:style>
        <p:txBody>
          <a:bodyPr vert="vert" lIns="24384" tIns="24384" rIns="24384" bIns="24384" rtlCol="0" anchor="t"/>
          <a:lstStyle/>
          <a:p>
            <a:pPr algn="ctr" defTabSz="914598">
              <a:defRPr/>
            </a:pPr>
            <a:r>
              <a:rPr lang="en-US" sz="1067" b="1" dirty="0">
                <a:solidFill>
                  <a:srgbClr val="000000"/>
                </a:solidFill>
                <a:latin typeface="Arial"/>
              </a:rPr>
              <a:t>Containers</a:t>
            </a:r>
          </a:p>
        </p:txBody>
      </p:sp>
      <p:sp>
        <p:nvSpPr>
          <p:cNvPr id="40" name="Rounded Rectangle 39">
            <a:extLst>
              <a:ext uri="{FF2B5EF4-FFF2-40B4-BE49-F238E27FC236}">
                <a16:creationId xmlns:a16="http://schemas.microsoft.com/office/drawing/2014/main" id="{0B022DB6-C8B2-0744-82B2-6ED8158131C9}"/>
              </a:ext>
            </a:extLst>
          </p:cNvPr>
          <p:cNvSpPr/>
          <p:nvPr/>
        </p:nvSpPr>
        <p:spPr>
          <a:xfrm>
            <a:off x="1021446" y="5293469"/>
            <a:ext cx="3899879" cy="61382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1333" b="1" dirty="0">
                <a:solidFill>
                  <a:srgbClr val="000000"/>
                </a:solidFill>
                <a:latin typeface="Arial"/>
              </a:rPr>
              <a:t>IBP VS Code extension (Development Tools)</a:t>
            </a:r>
          </a:p>
        </p:txBody>
      </p:sp>
      <p:sp>
        <p:nvSpPr>
          <p:cNvPr id="48" name="Rounded Rectangle 35">
            <a:extLst>
              <a:ext uri="{FF2B5EF4-FFF2-40B4-BE49-F238E27FC236}">
                <a16:creationId xmlns:a16="http://schemas.microsoft.com/office/drawing/2014/main" id="{2A39988E-8793-4556-A88C-820755681187}"/>
              </a:ext>
            </a:extLst>
          </p:cNvPr>
          <p:cNvSpPr/>
          <p:nvPr/>
        </p:nvSpPr>
        <p:spPr>
          <a:xfrm>
            <a:off x="2979986" y="428379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Fluentd</a:t>
            </a:r>
            <a:endParaRPr lang="en-US" sz="533" b="1" dirty="0">
              <a:solidFill>
                <a:srgbClr val="000000"/>
              </a:solidFill>
              <a:latin typeface="Arial"/>
            </a:endParaRPr>
          </a:p>
        </p:txBody>
      </p:sp>
      <p:sp>
        <p:nvSpPr>
          <p:cNvPr id="49" name="Rounded Rectangle 35">
            <a:extLst>
              <a:ext uri="{FF2B5EF4-FFF2-40B4-BE49-F238E27FC236}">
                <a16:creationId xmlns:a16="http://schemas.microsoft.com/office/drawing/2014/main" id="{B5EB7166-95FA-4D51-8BBD-EFBC2160AAC2}"/>
              </a:ext>
            </a:extLst>
          </p:cNvPr>
          <p:cNvSpPr/>
          <p:nvPr/>
        </p:nvSpPr>
        <p:spPr>
          <a:xfrm>
            <a:off x="2460464" y="4283745"/>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0" name="Rounded Rectangle 35">
            <a:extLst>
              <a:ext uri="{FF2B5EF4-FFF2-40B4-BE49-F238E27FC236}">
                <a16:creationId xmlns:a16="http://schemas.microsoft.com/office/drawing/2014/main" id="{F240E0B7-2CB8-4F10-B28B-DF9AD59A5D02}"/>
              </a:ext>
            </a:extLst>
          </p:cNvPr>
          <p:cNvSpPr/>
          <p:nvPr/>
        </p:nvSpPr>
        <p:spPr>
          <a:xfrm>
            <a:off x="1495049" y="4093137"/>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4" name="Rounded Rectangle 35">
            <a:extLst>
              <a:ext uri="{FF2B5EF4-FFF2-40B4-BE49-F238E27FC236}">
                <a16:creationId xmlns:a16="http://schemas.microsoft.com/office/drawing/2014/main" id="{12D7B062-6F70-4121-903A-42E5F71F8187}"/>
              </a:ext>
            </a:extLst>
          </p:cNvPr>
          <p:cNvSpPr/>
          <p:nvPr/>
        </p:nvSpPr>
        <p:spPr>
          <a:xfrm>
            <a:off x="4083992" y="394541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5" name="Rounded Rectangle 34">
            <a:extLst>
              <a:ext uri="{FF2B5EF4-FFF2-40B4-BE49-F238E27FC236}">
                <a16:creationId xmlns:a16="http://schemas.microsoft.com/office/drawing/2014/main" id="{214C4BC2-AF44-443C-8A92-CBF9FE81BF28}"/>
              </a:ext>
            </a:extLst>
          </p:cNvPr>
          <p:cNvSpPr/>
          <p:nvPr/>
        </p:nvSpPr>
        <p:spPr>
          <a:xfrm>
            <a:off x="4109734" y="4234513"/>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p>
        </p:txBody>
      </p:sp>
      <p:sp>
        <p:nvSpPr>
          <p:cNvPr id="30" name="Text Placeholder 2">
            <a:extLst>
              <a:ext uri="{FF2B5EF4-FFF2-40B4-BE49-F238E27FC236}">
                <a16:creationId xmlns:a16="http://schemas.microsoft.com/office/drawing/2014/main" id="{A7359C34-6C5F-CA47-9CE9-8DA14EEDAB6D}"/>
              </a:ext>
            </a:extLst>
          </p:cNvPr>
          <p:cNvSpPr txBox="1">
            <a:spLocks/>
          </p:cNvSpPr>
          <p:nvPr/>
        </p:nvSpPr>
        <p:spPr>
          <a:xfrm>
            <a:off x="324330" y="137418"/>
            <a:ext cx="10358967" cy="35504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40">
              <a:buClr>
                <a:srgbClr val="000000"/>
              </a:buClr>
              <a:defRPr/>
            </a:pPr>
            <a:r>
              <a:rPr lang="en-US" sz="3200" kern="0" dirty="0">
                <a:solidFill>
                  <a:srgbClr val="0164FF"/>
                </a:solidFill>
                <a:latin typeface="Arial" panose="020B0604020202020204" pitchFamily="34" charset="0"/>
                <a:cs typeface="Arial" panose="020B0604020202020204" pitchFamily="34" charset="0"/>
              </a:rPr>
              <a:t>Deployment Overview: IBP &amp; IKS &amp; Storage</a:t>
            </a:r>
          </a:p>
        </p:txBody>
      </p:sp>
    </p:spTree>
    <p:extLst>
      <p:ext uri="{BB962C8B-B14F-4D97-AF65-F5344CB8AC3E}">
        <p14:creationId xmlns:p14="http://schemas.microsoft.com/office/powerpoint/2010/main" val="122325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D5D6827-82D6-5B4C-AA2B-B26A117CE889}"/>
              </a:ext>
            </a:extLst>
          </p:cNvPr>
          <p:cNvSpPr/>
          <p:nvPr/>
        </p:nvSpPr>
        <p:spPr>
          <a:xfrm>
            <a:off x="0" y="681319"/>
            <a:ext cx="6096000" cy="57532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Blockchain Service</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defTabSz="914598">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26" name="Rectangle 25">
            <a:extLst>
              <a:ext uri="{FF2B5EF4-FFF2-40B4-BE49-F238E27FC236}">
                <a16:creationId xmlns:a16="http://schemas.microsoft.com/office/drawing/2014/main" id="{BEB28DEC-68B5-2C42-997E-664A828E8F67}"/>
              </a:ext>
            </a:extLst>
          </p:cNvPr>
          <p:cNvSpPr/>
          <p:nvPr/>
        </p:nvSpPr>
        <p:spPr>
          <a:xfrm>
            <a:off x="6096000" y="681319"/>
            <a:ext cx="6096000" cy="575323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Infrastructure Resources</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marL="228589" indent="-228589" defTabSz="914598">
              <a:buFont typeface="Arial" panose="020B0604020202020204" pitchFamily="34" charset="0"/>
              <a:buChar char="•"/>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10" name="Rounded Rectangle 9">
            <a:extLst>
              <a:ext uri="{FF2B5EF4-FFF2-40B4-BE49-F238E27FC236}">
                <a16:creationId xmlns:a16="http://schemas.microsoft.com/office/drawing/2014/main" id="{648DE15A-4CBC-5F45-A469-DF0FDECE02AF}"/>
              </a:ext>
            </a:extLst>
          </p:cNvPr>
          <p:cNvSpPr/>
          <p:nvPr/>
        </p:nvSpPr>
        <p:spPr>
          <a:xfrm>
            <a:off x="809777" y="1415565"/>
            <a:ext cx="4326449" cy="3666719"/>
          </a:xfrm>
          <a:prstGeom prst="roundRect">
            <a:avLst>
              <a:gd name="adj" fmla="val 8074"/>
            </a:avLst>
          </a:prstGeom>
          <a:solidFill>
            <a:schemeClr val="accent2">
              <a:lumMod val="60000"/>
              <a:lumOff val="40000"/>
            </a:schemeClr>
          </a:solidFill>
          <a:ln>
            <a:solidFill>
              <a:srgbClr val="0164FF"/>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FFFFFF"/>
                </a:solidFill>
                <a:latin typeface="Arial"/>
              </a:rPr>
              <a:t>IBM Blockchain Platform</a:t>
            </a:r>
          </a:p>
          <a:p>
            <a:pPr algn="ctr" defTabSz="914598">
              <a:defRPr/>
            </a:pPr>
            <a:r>
              <a:rPr lang="en-US" sz="1200" i="1" dirty="0">
                <a:solidFill>
                  <a:srgbClr val="000000"/>
                </a:solidFill>
                <a:latin typeface="Arial"/>
              </a:rPr>
              <a:t>The instance that lets you deploy and manage your Hyperledger Fabric</a:t>
            </a:r>
            <a:r>
              <a:rPr lang="en-US" sz="1200" dirty="0">
                <a:solidFill>
                  <a:srgbClr val="000000"/>
                </a:solidFill>
                <a:latin typeface="Arial"/>
              </a:rPr>
              <a:t> nodes.</a:t>
            </a:r>
          </a:p>
        </p:txBody>
      </p:sp>
      <p:sp>
        <p:nvSpPr>
          <p:cNvPr id="6" name="Rounded Rectangle 5">
            <a:extLst>
              <a:ext uri="{FF2B5EF4-FFF2-40B4-BE49-F238E27FC236}">
                <a16:creationId xmlns:a16="http://schemas.microsoft.com/office/drawing/2014/main" id="{174A0C1F-B320-3D44-A690-F1BF58FA8E96}"/>
              </a:ext>
            </a:extLst>
          </p:cNvPr>
          <p:cNvSpPr/>
          <p:nvPr/>
        </p:nvSpPr>
        <p:spPr>
          <a:xfrm>
            <a:off x="6842732" y="1415565"/>
            <a:ext cx="4967867" cy="3358563"/>
          </a:xfrm>
          <a:prstGeom prst="roundRect">
            <a:avLst>
              <a:gd name="adj" fmla="val 8074"/>
            </a:avLst>
          </a:prstGeom>
          <a:solidFill>
            <a:schemeClr val="bg1">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FFFFFF"/>
                </a:solidFill>
                <a:latin typeface="Arial"/>
              </a:rPr>
              <a:t>IBM Cloud Kubernetes Service</a:t>
            </a:r>
          </a:p>
          <a:p>
            <a:pPr algn="ctr" defTabSz="914598">
              <a:defRPr/>
            </a:pPr>
            <a:r>
              <a:rPr lang="en-US" sz="1200" i="1" dirty="0">
                <a:solidFill>
                  <a:srgbClr val="000000"/>
                </a:solidFill>
                <a:latin typeface="Arial"/>
              </a:rPr>
              <a:t>Your compute and memory that you allocate to your blockchain instance</a:t>
            </a:r>
            <a:endParaRPr lang="en-US" sz="1200" dirty="0">
              <a:solidFill>
                <a:srgbClr val="000000"/>
              </a:solidFill>
              <a:latin typeface="Arial"/>
            </a:endParaRPr>
          </a:p>
          <a:p>
            <a:pPr algn="ctr" defTabSz="914598">
              <a:defRPr/>
            </a:pPr>
            <a:endParaRPr lang="en-US" sz="1333" b="1" dirty="0">
              <a:solidFill>
                <a:srgbClr val="000000"/>
              </a:solidFill>
              <a:latin typeface="Arial"/>
            </a:endParaRPr>
          </a:p>
        </p:txBody>
      </p:sp>
      <p:sp>
        <p:nvSpPr>
          <p:cNvPr id="12" name="Rounded Rectangle 11">
            <a:extLst>
              <a:ext uri="{FF2B5EF4-FFF2-40B4-BE49-F238E27FC236}">
                <a16:creationId xmlns:a16="http://schemas.microsoft.com/office/drawing/2014/main" id="{F297093D-7747-7041-83C9-A31FD2E21B3F}"/>
              </a:ext>
            </a:extLst>
          </p:cNvPr>
          <p:cNvSpPr/>
          <p:nvPr/>
        </p:nvSpPr>
        <p:spPr>
          <a:xfrm>
            <a:off x="7089815" y="2305211"/>
            <a:ext cx="4518796" cy="244168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Cluster </a:t>
            </a:r>
            <a:r>
              <a:rPr lang="en-US" sz="533" b="1" dirty="0">
                <a:solidFill>
                  <a:srgbClr val="000000"/>
                </a:solidFill>
                <a:latin typeface="Arial"/>
              </a:rPr>
              <a:t>(e.g. 2CPU x 4GB RAM)</a:t>
            </a:r>
            <a:endParaRPr lang="en-US" sz="1333" b="1" dirty="0">
              <a:solidFill>
                <a:srgbClr val="000000"/>
              </a:solidFill>
              <a:latin typeface="Arial"/>
            </a:endParaRPr>
          </a:p>
        </p:txBody>
      </p:sp>
      <p:sp>
        <p:nvSpPr>
          <p:cNvPr id="14" name="Rounded Rectangle 13">
            <a:extLst>
              <a:ext uri="{FF2B5EF4-FFF2-40B4-BE49-F238E27FC236}">
                <a16:creationId xmlns:a16="http://schemas.microsoft.com/office/drawing/2014/main" id="{67FA653B-860C-AD4C-8D77-8FEC621436DB}"/>
              </a:ext>
            </a:extLst>
          </p:cNvPr>
          <p:cNvSpPr/>
          <p:nvPr/>
        </p:nvSpPr>
        <p:spPr>
          <a:xfrm>
            <a:off x="7243764" y="2695084"/>
            <a:ext cx="4210901" cy="179590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Worker Node</a:t>
            </a:r>
          </a:p>
        </p:txBody>
      </p:sp>
      <p:sp>
        <p:nvSpPr>
          <p:cNvPr id="16" name="Rounded Rectangle 15">
            <a:extLst>
              <a:ext uri="{FF2B5EF4-FFF2-40B4-BE49-F238E27FC236}">
                <a16:creationId xmlns:a16="http://schemas.microsoft.com/office/drawing/2014/main" id="{01F6D067-AF54-0A40-BE78-7E5FDD1E533C}"/>
              </a:ext>
            </a:extLst>
          </p:cNvPr>
          <p:cNvSpPr/>
          <p:nvPr/>
        </p:nvSpPr>
        <p:spPr>
          <a:xfrm>
            <a:off x="7577869" y="3150342"/>
            <a:ext cx="3579817" cy="1096812"/>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Pod</a:t>
            </a:r>
          </a:p>
        </p:txBody>
      </p:sp>
      <p:sp>
        <p:nvSpPr>
          <p:cNvPr id="17" name="Rounded Rectangle 16">
            <a:extLst>
              <a:ext uri="{FF2B5EF4-FFF2-40B4-BE49-F238E27FC236}">
                <a16:creationId xmlns:a16="http://schemas.microsoft.com/office/drawing/2014/main" id="{F87C0DCE-1D28-7D4A-88EF-86A4CD95A873}"/>
              </a:ext>
            </a:extLst>
          </p:cNvPr>
          <p:cNvSpPr/>
          <p:nvPr/>
        </p:nvSpPr>
        <p:spPr>
          <a:xfrm>
            <a:off x="7867867" y="3500704"/>
            <a:ext cx="3029956" cy="65831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App (Containers)</a:t>
            </a:r>
          </a:p>
        </p:txBody>
      </p:sp>
      <p:sp>
        <p:nvSpPr>
          <p:cNvPr id="20" name="Rectangle 19">
            <a:extLst>
              <a:ext uri="{FF2B5EF4-FFF2-40B4-BE49-F238E27FC236}">
                <a16:creationId xmlns:a16="http://schemas.microsoft.com/office/drawing/2014/main" id="{E1771289-ACD1-B44E-923D-BD6DE6A48377}"/>
              </a:ext>
            </a:extLst>
          </p:cNvPr>
          <p:cNvSpPr/>
          <p:nvPr/>
        </p:nvSpPr>
        <p:spPr>
          <a:xfrm>
            <a:off x="7233796" y="6526448"/>
            <a:ext cx="4967867" cy="194990"/>
          </a:xfrm>
          <a:prstGeom prst="rect">
            <a:avLst/>
          </a:prstGeom>
        </p:spPr>
        <p:txBody>
          <a:bodyPr wrap="square">
            <a:spAutoFit/>
          </a:bodyPr>
          <a:lstStyle/>
          <a:p>
            <a:pPr defTabSz="914598">
              <a:defRPr/>
            </a:pPr>
            <a:r>
              <a:rPr lang="en-US" sz="667" dirty="0">
                <a:solidFill>
                  <a:srgbClr val="000000"/>
                </a:solidFill>
                <a:latin typeface="IBM Plex Sans Light"/>
              </a:rPr>
              <a:t>Learn more: </a:t>
            </a:r>
            <a:r>
              <a:rPr lang="en-US" sz="667" dirty="0">
                <a:solidFill>
                  <a:srgbClr val="000000"/>
                </a:solidFill>
                <a:latin typeface="IBM Plex Sans Light"/>
                <a:hlinkClick r:id="rId3"/>
              </a:rPr>
              <a:t>https://cloud.ibm.com/docs/containers?topic=containers-ibm-cloud-kubernetes-service-technology</a:t>
            </a:r>
            <a:r>
              <a:rPr lang="en-US" sz="667" dirty="0">
                <a:solidFill>
                  <a:srgbClr val="000000"/>
                </a:solidFill>
                <a:latin typeface="IBM Plex Sans Light"/>
              </a:rPr>
              <a:t>   </a:t>
            </a:r>
          </a:p>
        </p:txBody>
      </p:sp>
      <p:sp>
        <p:nvSpPr>
          <p:cNvPr id="21" name="Rounded Rectangle 20">
            <a:extLst>
              <a:ext uri="{FF2B5EF4-FFF2-40B4-BE49-F238E27FC236}">
                <a16:creationId xmlns:a16="http://schemas.microsoft.com/office/drawing/2014/main" id="{E3DC41F5-3259-544E-BFA1-3C61EADAF00B}"/>
              </a:ext>
            </a:extLst>
          </p:cNvPr>
          <p:cNvSpPr/>
          <p:nvPr/>
        </p:nvSpPr>
        <p:spPr>
          <a:xfrm>
            <a:off x="6842732" y="5044189"/>
            <a:ext cx="4967867" cy="1141331"/>
          </a:xfrm>
          <a:prstGeom prst="roundRect">
            <a:avLst>
              <a:gd name="adj" fmla="val 8074"/>
            </a:avLst>
          </a:prstGeom>
          <a:solidFill>
            <a:schemeClr val="bg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Persistent Storage</a:t>
            </a:r>
          </a:p>
        </p:txBody>
      </p:sp>
      <p:sp>
        <p:nvSpPr>
          <p:cNvPr id="27" name="Rounded Rectangle 26">
            <a:extLst>
              <a:ext uri="{FF2B5EF4-FFF2-40B4-BE49-F238E27FC236}">
                <a16:creationId xmlns:a16="http://schemas.microsoft.com/office/drawing/2014/main" id="{C2057536-E129-3349-8B61-0258C442E4F8}"/>
              </a:ext>
            </a:extLst>
          </p:cNvPr>
          <p:cNvSpPr/>
          <p:nvPr/>
        </p:nvSpPr>
        <p:spPr>
          <a:xfrm>
            <a:off x="926082" y="2294976"/>
            <a:ext cx="4002684" cy="40010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Operational Console (UI)</a:t>
            </a:r>
          </a:p>
        </p:txBody>
      </p:sp>
      <p:sp>
        <p:nvSpPr>
          <p:cNvPr id="28" name="Rounded Rectangle 27">
            <a:extLst>
              <a:ext uri="{FF2B5EF4-FFF2-40B4-BE49-F238E27FC236}">
                <a16:creationId xmlns:a16="http://schemas.microsoft.com/office/drawing/2014/main" id="{C539D15A-C05C-A048-933C-E046C8FA9FC8}"/>
              </a:ext>
            </a:extLst>
          </p:cNvPr>
          <p:cNvSpPr/>
          <p:nvPr/>
        </p:nvSpPr>
        <p:spPr>
          <a:xfrm>
            <a:off x="959519" y="2811165"/>
            <a:ext cx="4002684" cy="210334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Hyperledger Fabric Components</a:t>
            </a:r>
          </a:p>
        </p:txBody>
      </p:sp>
      <p:sp>
        <p:nvSpPr>
          <p:cNvPr id="29" name="Rounded Rectangle 28">
            <a:extLst>
              <a:ext uri="{FF2B5EF4-FFF2-40B4-BE49-F238E27FC236}">
                <a16:creationId xmlns:a16="http://schemas.microsoft.com/office/drawing/2014/main" id="{2479A8C1-B0AF-D04F-AA46-54F3161C0246}"/>
              </a:ext>
            </a:extLst>
          </p:cNvPr>
          <p:cNvSpPr/>
          <p:nvPr/>
        </p:nvSpPr>
        <p:spPr>
          <a:xfrm>
            <a:off x="1049171" y="330396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Certificate Authority</a:t>
            </a:r>
          </a:p>
        </p:txBody>
      </p:sp>
      <p:sp>
        <p:nvSpPr>
          <p:cNvPr id="31" name="Rounded Rectangle 30">
            <a:extLst>
              <a:ext uri="{FF2B5EF4-FFF2-40B4-BE49-F238E27FC236}">
                <a16:creationId xmlns:a16="http://schemas.microsoft.com/office/drawing/2014/main" id="{DB654EED-8474-8A48-8FA4-2C469DB591B7}"/>
              </a:ext>
            </a:extLst>
          </p:cNvPr>
          <p:cNvSpPr/>
          <p:nvPr/>
        </p:nvSpPr>
        <p:spPr>
          <a:xfrm>
            <a:off x="2371740" y="329932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Peer</a:t>
            </a:r>
          </a:p>
        </p:txBody>
      </p:sp>
      <p:sp>
        <p:nvSpPr>
          <p:cNvPr id="32" name="Rounded Rectangle 31">
            <a:extLst>
              <a:ext uri="{FF2B5EF4-FFF2-40B4-BE49-F238E27FC236}">
                <a16:creationId xmlns:a16="http://schemas.microsoft.com/office/drawing/2014/main" id="{C5AA264C-9218-E842-A139-090920FDFBF3}"/>
              </a:ext>
            </a:extLst>
          </p:cNvPr>
          <p:cNvSpPr/>
          <p:nvPr/>
        </p:nvSpPr>
        <p:spPr>
          <a:xfrm>
            <a:off x="3662615" y="329988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Ordering Service</a:t>
            </a:r>
          </a:p>
        </p:txBody>
      </p:sp>
      <p:sp>
        <p:nvSpPr>
          <p:cNvPr id="33" name="Rounded Rectangle 32">
            <a:extLst>
              <a:ext uri="{FF2B5EF4-FFF2-40B4-BE49-F238E27FC236}">
                <a16:creationId xmlns:a16="http://schemas.microsoft.com/office/drawing/2014/main" id="{A5C14A53-D967-2442-A889-D14CD2DF0E39}"/>
              </a:ext>
            </a:extLst>
          </p:cNvPr>
          <p:cNvSpPr/>
          <p:nvPr/>
        </p:nvSpPr>
        <p:spPr>
          <a:xfrm>
            <a:off x="2457804" y="3665865"/>
            <a:ext cx="306137" cy="18596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Peer</a:t>
            </a:r>
          </a:p>
        </p:txBody>
      </p:sp>
      <p:sp>
        <p:nvSpPr>
          <p:cNvPr id="34" name="Rounded Rectangle 33">
            <a:extLst>
              <a:ext uri="{FF2B5EF4-FFF2-40B4-BE49-F238E27FC236}">
                <a16:creationId xmlns:a16="http://schemas.microsoft.com/office/drawing/2014/main" id="{D30D8E74-C121-7B4D-AEC7-5003CF88197C}"/>
              </a:ext>
            </a:extLst>
          </p:cNvPr>
          <p:cNvSpPr/>
          <p:nvPr/>
        </p:nvSpPr>
        <p:spPr>
          <a:xfrm>
            <a:off x="2971384" y="3665642"/>
            <a:ext cx="360133" cy="1955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Couch</a:t>
            </a:r>
          </a:p>
        </p:txBody>
      </p:sp>
      <p:sp>
        <p:nvSpPr>
          <p:cNvPr id="35" name="Rounded Rectangle 34">
            <a:extLst>
              <a:ext uri="{FF2B5EF4-FFF2-40B4-BE49-F238E27FC236}">
                <a16:creationId xmlns:a16="http://schemas.microsoft.com/office/drawing/2014/main" id="{19B8F387-0F62-E341-B9D0-48269943AFB2}"/>
              </a:ext>
            </a:extLst>
          </p:cNvPr>
          <p:cNvSpPr/>
          <p:nvPr/>
        </p:nvSpPr>
        <p:spPr>
          <a:xfrm>
            <a:off x="2464875" y="3940856"/>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endParaRPr lang="en-US" sz="667" b="1" dirty="0">
              <a:solidFill>
                <a:srgbClr val="000000"/>
              </a:solidFill>
              <a:latin typeface="Arial"/>
            </a:endParaRPr>
          </a:p>
        </p:txBody>
      </p:sp>
      <p:sp>
        <p:nvSpPr>
          <p:cNvPr id="36" name="Rounded Rectangle 35">
            <a:extLst>
              <a:ext uri="{FF2B5EF4-FFF2-40B4-BE49-F238E27FC236}">
                <a16:creationId xmlns:a16="http://schemas.microsoft.com/office/drawing/2014/main" id="{F7F395B4-D7D2-B940-980B-C0E314738CE6}"/>
              </a:ext>
            </a:extLst>
          </p:cNvPr>
          <p:cNvSpPr/>
          <p:nvPr/>
        </p:nvSpPr>
        <p:spPr>
          <a:xfrm>
            <a:off x="2971953" y="3946561"/>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Chaincode</a:t>
            </a:r>
            <a:endParaRPr lang="en-US" sz="533" b="1" dirty="0">
              <a:solidFill>
                <a:srgbClr val="000000"/>
              </a:solidFill>
              <a:latin typeface="Arial"/>
            </a:endParaRPr>
          </a:p>
        </p:txBody>
      </p:sp>
      <p:sp>
        <p:nvSpPr>
          <p:cNvPr id="37" name="Rounded Rectangle 36">
            <a:extLst>
              <a:ext uri="{FF2B5EF4-FFF2-40B4-BE49-F238E27FC236}">
                <a16:creationId xmlns:a16="http://schemas.microsoft.com/office/drawing/2014/main" id="{EB04C55F-9A98-C945-A67B-FF6D21056093}"/>
              </a:ext>
            </a:extLst>
          </p:cNvPr>
          <p:cNvSpPr/>
          <p:nvPr/>
        </p:nvSpPr>
        <p:spPr>
          <a:xfrm>
            <a:off x="1535103" y="3782825"/>
            <a:ext cx="329856" cy="18191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CA</a:t>
            </a:r>
          </a:p>
        </p:txBody>
      </p:sp>
      <p:sp>
        <p:nvSpPr>
          <p:cNvPr id="38" name="Rounded Rectangle 37">
            <a:extLst>
              <a:ext uri="{FF2B5EF4-FFF2-40B4-BE49-F238E27FC236}">
                <a16:creationId xmlns:a16="http://schemas.microsoft.com/office/drawing/2014/main" id="{3F092410-998D-FB4E-9EFE-8169CAEB4BB7}"/>
              </a:ext>
            </a:extLst>
          </p:cNvPr>
          <p:cNvSpPr/>
          <p:nvPr/>
        </p:nvSpPr>
        <p:spPr>
          <a:xfrm>
            <a:off x="4069404" y="3712225"/>
            <a:ext cx="407521" cy="167792"/>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Orderer</a:t>
            </a:r>
            <a:endParaRPr lang="en-US" sz="533" b="1" dirty="0">
              <a:solidFill>
                <a:srgbClr val="000000"/>
              </a:solidFill>
              <a:latin typeface="Arial"/>
            </a:endParaRPr>
          </a:p>
        </p:txBody>
      </p:sp>
      <p:sp>
        <p:nvSpPr>
          <p:cNvPr id="44" name="Rounded Rectangle 43">
            <a:extLst>
              <a:ext uri="{FF2B5EF4-FFF2-40B4-BE49-F238E27FC236}">
                <a16:creationId xmlns:a16="http://schemas.microsoft.com/office/drawing/2014/main" id="{FAA8A256-B74B-174E-95B0-0E2AB3A73309}"/>
              </a:ext>
            </a:extLst>
          </p:cNvPr>
          <p:cNvSpPr/>
          <p:nvPr/>
        </p:nvSpPr>
        <p:spPr>
          <a:xfrm>
            <a:off x="1230293" y="3630251"/>
            <a:ext cx="4326448" cy="918496"/>
          </a:xfrm>
          <a:prstGeom prst="roundRect">
            <a:avLst>
              <a:gd name="adj" fmla="val 8074"/>
            </a:avLst>
          </a:prstGeom>
          <a:noFill/>
          <a:effectLst/>
        </p:spPr>
        <p:style>
          <a:lnRef idx="1">
            <a:schemeClr val="accent1"/>
          </a:lnRef>
          <a:fillRef idx="3">
            <a:schemeClr val="accent1"/>
          </a:fillRef>
          <a:effectRef idx="2">
            <a:schemeClr val="accent1"/>
          </a:effectRef>
          <a:fontRef idx="minor">
            <a:schemeClr val="lt1"/>
          </a:fontRef>
        </p:style>
        <p:txBody>
          <a:bodyPr vert="vert" lIns="24384" tIns="24384" rIns="24384" bIns="24384" rtlCol="0" anchor="t"/>
          <a:lstStyle/>
          <a:p>
            <a:pPr algn="ctr" defTabSz="914598">
              <a:defRPr/>
            </a:pPr>
            <a:r>
              <a:rPr lang="en-US" sz="1067" b="1" dirty="0">
                <a:solidFill>
                  <a:srgbClr val="000000"/>
                </a:solidFill>
                <a:latin typeface="Arial"/>
              </a:rPr>
              <a:t>Containers</a:t>
            </a:r>
          </a:p>
        </p:txBody>
      </p:sp>
      <p:sp>
        <p:nvSpPr>
          <p:cNvPr id="53" name="Rounded Rectangle 52">
            <a:extLst>
              <a:ext uri="{FF2B5EF4-FFF2-40B4-BE49-F238E27FC236}">
                <a16:creationId xmlns:a16="http://schemas.microsoft.com/office/drawing/2014/main" id="{EA197C61-D1A4-034F-9FBC-740495A34E77}"/>
              </a:ext>
            </a:extLst>
          </p:cNvPr>
          <p:cNvSpPr/>
          <p:nvPr/>
        </p:nvSpPr>
        <p:spPr>
          <a:xfrm>
            <a:off x="7112811" y="5547792"/>
            <a:ext cx="4420644" cy="34043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File Storage (Default)</a:t>
            </a:r>
          </a:p>
        </p:txBody>
      </p:sp>
      <p:sp>
        <p:nvSpPr>
          <p:cNvPr id="40" name="Rounded Rectangle 39">
            <a:extLst>
              <a:ext uri="{FF2B5EF4-FFF2-40B4-BE49-F238E27FC236}">
                <a16:creationId xmlns:a16="http://schemas.microsoft.com/office/drawing/2014/main" id="{0B022DB6-C8B2-0744-82B2-6ED8158131C9}"/>
              </a:ext>
            </a:extLst>
          </p:cNvPr>
          <p:cNvSpPr/>
          <p:nvPr/>
        </p:nvSpPr>
        <p:spPr>
          <a:xfrm>
            <a:off x="1021446" y="5293469"/>
            <a:ext cx="3899879" cy="61382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1333" b="1" dirty="0">
                <a:solidFill>
                  <a:srgbClr val="000000"/>
                </a:solidFill>
                <a:latin typeface="Arial"/>
              </a:rPr>
              <a:t>IBP VS Code extension (Development Tools)</a:t>
            </a:r>
          </a:p>
        </p:txBody>
      </p:sp>
      <p:sp>
        <p:nvSpPr>
          <p:cNvPr id="48" name="Rounded Rectangle 35">
            <a:extLst>
              <a:ext uri="{FF2B5EF4-FFF2-40B4-BE49-F238E27FC236}">
                <a16:creationId xmlns:a16="http://schemas.microsoft.com/office/drawing/2014/main" id="{2A39988E-8793-4556-A88C-820755681187}"/>
              </a:ext>
            </a:extLst>
          </p:cNvPr>
          <p:cNvSpPr/>
          <p:nvPr/>
        </p:nvSpPr>
        <p:spPr>
          <a:xfrm>
            <a:off x="2979986" y="428379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Fluentd</a:t>
            </a:r>
            <a:endParaRPr lang="en-US" sz="533" b="1" dirty="0">
              <a:solidFill>
                <a:srgbClr val="000000"/>
              </a:solidFill>
              <a:latin typeface="Arial"/>
            </a:endParaRPr>
          </a:p>
        </p:txBody>
      </p:sp>
      <p:sp>
        <p:nvSpPr>
          <p:cNvPr id="49" name="Rounded Rectangle 35">
            <a:extLst>
              <a:ext uri="{FF2B5EF4-FFF2-40B4-BE49-F238E27FC236}">
                <a16:creationId xmlns:a16="http://schemas.microsoft.com/office/drawing/2014/main" id="{B5EB7166-95FA-4D51-8BBD-EFBC2160AAC2}"/>
              </a:ext>
            </a:extLst>
          </p:cNvPr>
          <p:cNvSpPr/>
          <p:nvPr/>
        </p:nvSpPr>
        <p:spPr>
          <a:xfrm>
            <a:off x="2460464" y="4283745"/>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0" name="Rounded Rectangle 35">
            <a:extLst>
              <a:ext uri="{FF2B5EF4-FFF2-40B4-BE49-F238E27FC236}">
                <a16:creationId xmlns:a16="http://schemas.microsoft.com/office/drawing/2014/main" id="{F240E0B7-2CB8-4F10-B28B-DF9AD59A5D02}"/>
              </a:ext>
            </a:extLst>
          </p:cNvPr>
          <p:cNvSpPr/>
          <p:nvPr/>
        </p:nvSpPr>
        <p:spPr>
          <a:xfrm>
            <a:off x="1495049" y="4093137"/>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4" name="Rounded Rectangle 35">
            <a:extLst>
              <a:ext uri="{FF2B5EF4-FFF2-40B4-BE49-F238E27FC236}">
                <a16:creationId xmlns:a16="http://schemas.microsoft.com/office/drawing/2014/main" id="{12D7B062-6F70-4121-903A-42E5F71F8187}"/>
              </a:ext>
            </a:extLst>
          </p:cNvPr>
          <p:cNvSpPr/>
          <p:nvPr/>
        </p:nvSpPr>
        <p:spPr>
          <a:xfrm>
            <a:off x="4083992" y="394541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5" name="Rounded Rectangle 34">
            <a:extLst>
              <a:ext uri="{FF2B5EF4-FFF2-40B4-BE49-F238E27FC236}">
                <a16:creationId xmlns:a16="http://schemas.microsoft.com/office/drawing/2014/main" id="{214C4BC2-AF44-443C-8A92-CBF9FE81BF28}"/>
              </a:ext>
            </a:extLst>
          </p:cNvPr>
          <p:cNvSpPr/>
          <p:nvPr/>
        </p:nvSpPr>
        <p:spPr>
          <a:xfrm>
            <a:off x="4109734" y="4234513"/>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p>
        </p:txBody>
      </p:sp>
      <p:sp>
        <p:nvSpPr>
          <p:cNvPr id="41" name="Text Placeholder 2">
            <a:extLst>
              <a:ext uri="{FF2B5EF4-FFF2-40B4-BE49-F238E27FC236}">
                <a16:creationId xmlns:a16="http://schemas.microsoft.com/office/drawing/2014/main" id="{053C84A9-0B2A-7545-84BF-B6357F2F0825}"/>
              </a:ext>
            </a:extLst>
          </p:cNvPr>
          <p:cNvSpPr txBox="1">
            <a:spLocks/>
          </p:cNvSpPr>
          <p:nvPr/>
        </p:nvSpPr>
        <p:spPr>
          <a:xfrm>
            <a:off x="330141" y="142597"/>
            <a:ext cx="10358967" cy="35504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40">
              <a:buClr>
                <a:srgbClr val="000000"/>
              </a:buClr>
              <a:defRPr/>
            </a:pPr>
            <a:r>
              <a:rPr lang="en-US" sz="3200" kern="0" dirty="0">
                <a:solidFill>
                  <a:srgbClr val="0164FF"/>
                </a:solidFill>
                <a:latin typeface="Arial" panose="020B0604020202020204" pitchFamily="34" charset="0"/>
                <a:cs typeface="Arial" panose="020B0604020202020204" pitchFamily="34" charset="0"/>
              </a:rPr>
              <a:t>Deployment Overview: IBP &amp; IKS &amp; Storage</a:t>
            </a:r>
          </a:p>
        </p:txBody>
      </p:sp>
    </p:spTree>
    <p:extLst>
      <p:ext uri="{BB962C8B-B14F-4D97-AF65-F5344CB8AC3E}">
        <p14:creationId xmlns:p14="http://schemas.microsoft.com/office/powerpoint/2010/main" val="1179848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D5D6827-82D6-5B4C-AA2B-B26A117CE889}"/>
              </a:ext>
            </a:extLst>
          </p:cNvPr>
          <p:cNvSpPr/>
          <p:nvPr/>
        </p:nvSpPr>
        <p:spPr>
          <a:xfrm>
            <a:off x="0" y="681319"/>
            <a:ext cx="6096000" cy="5753239"/>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Blockchain Service</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defTabSz="914598">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26" name="Rectangle 25">
            <a:extLst>
              <a:ext uri="{FF2B5EF4-FFF2-40B4-BE49-F238E27FC236}">
                <a16:creationId xmlns:a16="http://schemas.microsoft.com/office/drawing/2014/main" id="{BEB28DEC-68B5-2C42-997E-664A828E8F67}"/>
              </a:ext>
            </a:extLst>
          </p:cNvPr>
          <p:cNvSpPr/>
          <p:nvPr/>
        </p:nvSpPr>
        <p:spPr>
          <a:xfrm>
            <a:off x="6096000" y="681319"/>
            <a:ext cx="6096000" cy="575323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243840" rtlCol="0" anchor="t"/>
          <a:lstStyle/>
          <a:p>
            <a:pPr algn="ctr" defTabSz="914598">
              <a:defRPr/>
            </a:pPr>
            <a:r>
              <a:rPr lang="en-US" dirty="0">
                <a:solidFill>
                  <a:srgbClr val="000000"/>
                </a:solidFill>
                <a:latin typeface="Arial" panose="020B0604020202020204" pitchFamily="34" charset="0"/>
              </a:rPr>
              <a:t>Your Infrastructure Resources</a:t>
            </a:r>
            <a:endParaRPr lang="en-US" sz="1400" dirty="0">
              <a:solidFill>
                <a:srgbClr val="000000"/>
              </a:solidFill>
              <a:latin typeface="Arial" panose="020B0604020202020204" pitchFamily="34" charset="0"/>
            </a:endParaRPr>
          </a:p>
          <a:p>
            <a:pPr defTabSz="914598">
              <a:defRPr/>
            </a:pPr>
            <a:endParaRPr lang="en-US" sz="1400" dirty="0">
              <a:solidFill>
                <a:srgbClr val="000000"/>
              </a:solidFill>
              <a:latin typeface="Arial" panose="020B0604020202020204" pitchFamily="34" charset="0"/>
            </a:endParaRPr>
          </a:p>
          <a:p>
            <a:pPr marL="228589" indent="-228589" defTabSz="914598">
              <a:buFont typeface="Arial" panose="020B0604020202020204" pitchFamily="34" charset="0"/>
              <a:buChar char="•"/>
              <a:defRPr/>
            </a:pPr>
            <a:endParaRPr lang="en-US" sz="1400" dirty="0">
              <a:solidFill>
                <a:srgbClr val="FFFFFF"/>
              </a:solidFill>
              <a:latin typeface="Arial" panose="020B0604020202020204" pitchFamily="34" charset="0"/>
            </a:endParaRPr>
          </a:p>
          <a:p>
            <a:pPr marL="609570" lvl="1" defTabSz="914598">
              <a:defRPr/>
            </a:pPr>
            <a:endParaRPr lang="en-US" sz="1400" dirty="0">
              <a:solidFill>
                <a:srgbClr val="FFFFFF"/>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a:p>
            <a:pPr defTabSz="914598">
              <a:defRPr/>
            </a:pPr>
            <a:endParaRPr lang="en-US" dirty="0">
              <a:solidFill>
                <a:srgbClr val="000000"/>
              </a:solidFill>
              <a:latin typeface="Arial" panose="020B0604020202020204" pitchFamily="34" charset="0"/>
            </a:endParaRPr>
          </a:p>
        </p:txBody>
      </p:sp>
      <p:sp>
        <p:nvSpPr>
          <p:cNvPr id="10" name="Rounded Rectangle 9">
            <a:extLst>
              <a:ext uri="{FF2B5EF4-FFF2-40B4-BE49-F238E27FC236}">
                <a16:creationId xmlns:a16="http://schemas.microsoft.com/office/drawing/2014/main" id="{648DE15A-4CBC-5F45-A469-DF0FDECE02AF}"/>
              </a:ext>
            </a:extLst>
          </p:cNvPr>
          <p:cNvSpPr/>
          <p:nvPr/>
        </p:nvSpPr>
        <p:spPr>
          <a:xfrm>
            <a:off x="809777" y="1415566"/>
            <a:ext cx="4326449" cy="3666717"/>
          </a:xfrm>
          <a:prstGeom prst="roundRect">
            <a:avLst>
              <a:gd name="adj" fmla="val 8074"/>
            </a:avLst>
          </a:prstGeom>
          <a:solidFill>
            <a:schemeClr val="accent2">
              <a:lumMod val="60000"/>
              <a:lumOff val="40000"/>
            </a:schemeClr>
          </a:solidFill>
          <a:ln>
            <a:solidFill>
              <a:srgbClr val="0164FF"/>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FFFFFF"/>
                </a:solidFill>
                <a:latin typeface="Arial"/>
              </a:rPr>
              <a:t>IBM Blockchain Platform</a:t>
            </a:r>
          </a:p>
          <a:p>
            <a:pPr algn="ctr" defTabSz="914598">
              <a:defRPr/>
            </a:pPr>
            <a:r>
              <a:rPr lang="en-US" sz="1200" i="1" dirty="0">
                <a:solidFill>
                  <a:srgbClr val="000000"/>
                </a:solidFill>
                <a:latin typeface="Arial"/>
              </a:rPr>
              <a:t>The instance that lets you deploy and manage your Hyperledger Fabric</a:t>
            </a:r>
            <a:r>
              <a:rPr lang="en-US" sz="1200" dirty="0">
                <a:solidFill>
                  <a:srgbClr val="000000"/>
                </a:solidFill>
                <a:latin typeface="Arial"/>
              </a:rPr>
              <a:t> nodes.</a:t>
            </a:r>
          </a:p>
        </p:txBody>
      </p:sp>
      <p:sp>
        <p:nvSpPr>
          <p:cNvPr id="6" name="Rounded Rectangle 5">
            <a:extLst>
              <a:ext uri="{FF2B5EF4-FFF2-40B4-BE49-F238E27FC236}">
                <a16:creationId xmlns:a16="http://schemas.microsoft.com/office/drawing/2014/main" id="{174A0C1F-B320-3D44-A690-F1BF58FA8E96}"/>
              </a:ext>
            </a:extLst>
          </p:cNvPr>
          <p:cNvSpPr/>
          <p:nvPr/>
        </p:nvSpPr>
        <p:spPr>
          <a:xfrm>
            <a:off x="6842732" y="1415565"/>
            <a:ext cx="4967867" cy="3358563"/>
          </a:xfrm>
          <a:prstGeom prst="roundRect">
            <a:avLst>
              <a:gd name="adj" fmla="val 8074"/>
            </a:avLst>
          </a:prstGeom>
          <a:solidFill>
            <a:schemeClr val="bg1">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FFFFFF"/>
                </a:solidFill>
                <a:latin typeface="Arial"/>
              </a:rPr>
              <a:t>IBM Cloud Kubernetes Service</a:t>
            </a:r>
          </a:p>
          <a:p>
            <a:pPr algn="ctr" defTabSz="914598">
              <a:defRPr/>
            </a:pPr>
            <a:r>
              <a:rPr lang="en-US" sz="1200" i="1" dirty="0">
                <a:solidFill>
                  <a:srgbClr val="000000"/>
                </a:solidFill>
                <a:latin typeface="Arial"/>
              </a:rPr>
              <a:t>Your compute and memory that you allocate to your blockchain instance</a:t>
            </a:r>
            <a:endParaRPr lang="en-US" sz="1200" dirty="0">
              <a:solidFill>
                <a:srgbClr val="000000"/>
              </a:solidFill>
              <a:latin typeface="Arial"/>
            </a:endParaRPr>
          </a:p>
          <a:p>
            <a:pPr algn="ctr" defTabSz="914598">
              <a:defRPr/>
            </a:pPr>
            <a:endParaRPr lang="en-US" sz="1333" b="1" dirty="0">
              <a:solidFill>
                <a:srgbClr val="000000"/>
              </a:solidFill>
              <a:latin typeface="Arial"/>
            </a:endParaRPr>
          </a:p>
        </p:txBody>
      </p:sp>
      <p:sp>
        <p:nvSpPr>
          <p:cNvPr id="12" name="Rounded Rectangle 11">
            <a:extLst>
              <a:ext uri="{FF2B5EF4-FFF2-40B4-BE49-F238E27FC236}">
                <a16:creationId xmlns:a16="http://schemas.microsoft.com/office/drawing/2014/main" id="{F297093D-7747-7041-83C9-A31FD2E21B3F}"/>
              </a:ext>
            </a:extLst>
          </p:cNvPr>
          <p:cNvSpPr/>
          <p:nvPr/>
        </p:nvSpPr>
        <p:spPr>
          <a:xfrm>
            <a:off x="7089815" y="2305211"/>
            <a:ext cx="4518796" cy="244168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Cluster </a:t>
            </a:r>
            <a:r>
              <a:rPr lang="en-US" sz="533" b="1" dirty="0">
                <a:solidFill>
                  <a:srgbClr val="000000"/>
                </a:solidFill>
                <a:latin typeface="Arial"/>
              </a:rPr>
              <a:t>(e.g. 2CPU x 4GB RAM)</a:t>
            </a:r>
            <a:endParaRPr lang="en-US" sz="1333" b="1" dirty="0">
              <a:solidFill>
                <a:srgbClr val="000000"/>
              </a:solidFill>
              <a:latin typeface="Arial"/>
            </a:endParaRPr>
          </a:p>
        </p:txBody>
      </p:sp>
      <p:sp>
        <p:nvSpPr>
          <p:cNvPr id="14" name="Rounded Rectangle 13">
            <a:extLst>
              <a:ext uri="{FF2B5EF4-FFF2-40B4-BE49-F238E27FC236}">
                <a16:creationId xmlns:a16="http://schemas.microsoft.com/office/drawing/2014/main" id="{67FA653B-860C-AD4C-8D77-8FEC621436DB}"/>
              </a:ext>
            </a:extLst>
          </p:cNvPr>
          <p:cNvSpPr/>
          <p:nvPr/>
        </p:nvSpPr>
        <p:spPr>
          <a:xfrm>
            <a:off x="7243764" y="2695084"/>
            <a:ext cx="4210901" cy="179590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Worker Node</a:t>
            </a:r>
          </a:p>
        </p:txBody>
      </p:sp>
      <p:sp>
        <p:nvSpPr>
          <p:cNvPr id="16" name="Rounded Rectangle 15">
            <a:extLst>
              <a:ext uri="{FF2B5EF4-FFF2-40B4-BE49-F238E27FC236}">
                <a16:creationId xmlns:a16="http://schemas.microsoft.com/office/drawing/2014/main" id="{01F6D067-AF54-0A40-BE78-7E5FDD1E533C}"/>
              </a:ext>
            </a:extLst>
          </p:cNvPr>
          <p:cNvSpPr/>
          <p:nvPr/>
        </p:nvSpPr>
        <p:spPr>
          <a:xfrm>
            <a:off x="7577869" y="3150342"/>
            <a:ext cx="3579817" cy="1096812"/>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Pod</a:t>
            </a:r>
          </a:p>
        </p:txBody>
      </p:sp>
      <p:sp>
        <p:nvSpPr>
          <p:cNvPr id="17" name="Rounded Rectangle 16">
            <a:extLst>
              <a:ext uri="{FF2B5EF4-FFF2-40B4-BE49-F238E27FC236}">
                <a16:creationId xmlns:a16="http://schemas.microsoft.com/office/drawing/2014/main" id="{F87C0DCE-1D28-7D4A-88EF-86A4CD95A873}"/>
              </a:ext>
            </a:extLst>
          </p:cNvPr>
          <p:cNvSpPr/>
          <p:nvPr/>
        </p:nvSpPr>
        <p:spPr>
          <a:xfrm>
            <a:off x="7867867" y="3500704"/>
            <a:ext cx="3029956" cy="65831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App (Containers)</a:t>
            </a:r>
          </a:p>
        </p:txBody>
      </p:sp>
      <p:sp>
        <p:nvSpPr>
          <p:cNvPr id="20" name="Rectangle 19">
            <a:extLst>
              <a:ext uri="{FF2B5EF4-FFF2-40B4-BE49-F238E27FC236}">
                <a16:creationId xmlns:a16="http://schemas.microsoft.com/office/drawing/2014/main" id="{E1771289-ACD1-B44E-923D-BD6DE6A48377}"/>
              </a:ext>
            </a:extLst>
          </p:cNvPr>
          <p:cNvSpPr/>
          <p:nvPr/>
        </p:nvSpPr>
        <p:spPr>
          <a:xfrm>
            <a:off x="7233796" y="6526448"/>
            <a:ext cx="4967867" cy="194990"/>
          </a:xfrm>
          <a:prstGeom prst="rect">
            <a:avLst/>
          </a:prstGeom>
        </p:spPr>
        <p:txBody>
          <a:bodyPr wrap="square">
            <a:spAutoFit/>
          </a:bodyPr>
          <a:lstStyle/>
          <a:p>
            <a:pPr defTabSz="914598">
              <a:defRPr/>
            </a:pPr>
            <a:r>
              <a:rPr lang="en-US" sz="667" dirty="0">
                <a:solidFill>
                  <a:srgbClr val="000000"/>
                </a:solidFill>
                <a:latin typeface="IBM Plex Sans Light"/>
              </a:rPr>
              <a:t>Learn more: </a:t>
            </a:r>
            <a:r>
              <a:rPr lang="en-US" sz="667" dirty="0">
                <a:solidFill>
                  <a:srgbClr val="000000"/>
                </a:solidFill>
                <a:latin typeface="IBM Plex Sans Light"/>
                <a:hlinkClick r:id="rId3"/>
              </a:rPr>
              <a:t>https://cloud.ibm.com/docs/containers?topic=containers-ibm-cloud-kubernetes-service-technology</a:t>
            </a:r>
            <a:r>
              <a:rPr lang="en-US" sz="667" dirty="0">
                <a:solidFill>
                  <a:srgbClr val="000000"/>
                </a:solidFill>
                <a:latin typeface="IBM Plex Sans Light"/>
              </a:rPr>
              <a:t>   </a:t>
            </a:r>
          </a:p>
        </p:txBody>
      </p:sp>
      <p:sp>
        <p:nvSpPr>
          <p:cNvPr id="21" name="Rounded Rectangle 20">
            <a:extLst>
              <a:ext uri="{FF2B5EF4-FFF2-40B4-BE49-F238E27FC236}">
                <a16:creationId xmlns:a16="http://schemas.microsoft.com/office/drawing/2014/main" id="{E3DC41F5-3259-544E-BFA1-3C61EADAF00B}"/>
              </a:ext>
            </a:extLst>
          </p:cNvPr>
          <p:cNvSpPr/>
          <p:nvPr/>
        </p:nvSpPr>
        <p:spPr>
          <a:xfrm>
            <a:off x="6842732" y="5044189"/>
            <a:ext cx="4967867" cy="1141331"/>
          </a:xfrm>
          <a:prstGeom prst="roundRect">
            <a:avLst>
              <a:gd name="adj" fmla="val 8074"/>
            </a:avLst>
          </a:prstGeom>
          <a:solidFill>
            <a:schemeClr val="bg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Persistent Storage</a:t>
            </a:r>
          </a:p>
          <a:p>
            <a:pPr algn="ctr" defTabSz="914598">
              <a:defRPr/>
            </a:pPr>
            <a:endParaRPr lang="en-US" sz="1200" b="1" dirty="0">
              <a:solidFill>
                <a:srgbClr val="000000"/>
              </a:solidFill>
              <a:latin typeface="Arial"/>
            </a:endParaRPr>
          </a:p>
        </p:txBody>
      </p:sp>
      <p:sp>
        <p:nvSpPr>
          <p:cNvPr id="27" name="Rounded Rectangle 26">
            <a:extLst>
              <a:ext uri="{FF2B5EF4-FFF2-40B4-BE49-F238E27FC236}">
                <a16:creationId xmlns:a16="http://schemas.microsoft.com/office/drawing/2014/main" id="{C2057536-E129-3349-8B61-0258C442E4F8}"/>
              </a:ext>
            </a:extLst>
          </p:cNvPr>
          <p:cNvSpPr/>
          <p:nvPr/>
        </p:nvSpPr>
        <p:spPr>
          <a:xfrm>
            <a:off x="926082" y="2294976"/>
            <a:ext cx="4002684" cy="40010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Operational Console (UI)</a:t>
            </a:r>
          </a:p>
        </p:txBody>
      </p:sp>
      <p:sp>
        <p:nvSpPr>
          <p:cNvPr id="28" name="Rounded Rectangle 27">
            <a:extLst>
              <a:ext uri="{FF2B5EF4-FFF2-40B4-BE49-F238E27FC236}">
                <a16:creationId xmlns:a16="http://schemas.microsoft.com/office/drawing/2014/main" id="{C539D15A-C05C-A048-933C-E046C8FA9FC8}"/>
              </a:ext>
            </a:extLst>
          </p:cNvPr>
          <p:cNvSpPr/>
          <p:nvPr/>
        </p:nvSpPr>
        <p:spPr>
          <a:xfrm>
            <a:off x="959519" y="2811165"/>
            <a:ext cx="4002684" cy="210334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Hyperledger Fabric Components</a:t>
            </a:r>
          </a:p>
        </p:txBody>
      </p:sp>
      <p:sp>
        <p:nvSpPr>
          <p:cNvPr id="29" name="Rounded Rectangle 28">
            <a:extLst>
              <a:ext uri="{FF2B5EF4-FFF2-40B4-BE49-F238E27FC236}">
                <a16:creationId xmlns:a16="http://schemas.microsoft.com/office/drawing/2014/main" id="{2479A8C1-B0AF-D04F-AA46-54F3161C0246}"/>
              </a:ext>
            </a:extLst>
          </p:cNvPr>
          <p:cNvSpPr/>
          <p:nvPr/>
        </p:nvSpPr>
        <p:spPr>
          <a:xfrm>
            <a:off x="1049171" y="330396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Certificate Authority</a:t>
            </a:r>
          </a:p>
        </p:txBody>
      </p:sp>
      <p:sp>
        <p:nvSpPr>
          <p:cNvPr id="31" name="Rounded Rectangle 30">
            <a:extLst>
              <a:ext uri="{FF2B5EF4-FFF2-40B4-BE49-F238E27FC236}">
                <a16:creationId xmlns:a16="http://schemas.microsoft.com/office/drawing/2014/main" id="{DB654EED-8474-8A48-8FA4-2C469DB591B7}"/>
              </a:ext>
            </a:extLst>
          </p:cNvPr>
          <p:cNvSpPr/>
          <p:nvPr/>
        </p:nvSpPr>
        <p:spPr>
          <a:xfrm>
            <a:off x="2371740" y="329932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Peer</a:t>
            </a:r>
          </a:p>
        </p:txBody>
      </p:sp>
      <p:sp>
        <p:nvSpPr>
          <p:cNvPr id="32" name="Rounded Rectangle 31">
            <a:extLst>
              <a:ext uri="{FF2B5EF4-FFF2-40B4-BE49-F238E27FC236}">
                <a16:creationId xmlns:a16="http://schemas.microsoft.com/office/drawing/2014/main" id="{C5AA264C-9218-E842-A139-090920FDFBF3}"/>
              </a:ext>
            </a:extLst>
          </p:cNvPr>
          <p:cNvSpPr/>
          <p:nvPr/>
        </p:nvSpPr>
        <p:spPr>
          <a:xfrm>
            <a:off x="3662615" y="3299881"/>
            <a:ext cx="1174077" cy="1366707"/>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933" b="1" dirty="0">
                <a:solidFill>
                  <a:srgbClr val="000000"/>
                </a:solidFill>
                <a:latin typeface="Arial"/>
              </a:rPr>
              <a:t>Ordering Service</a:t>
            </a:r>
          </a:p>
        </p:txBody>
      </p:sp>
      <p:sp>
        <p:nvSpPr>
          <p:cNvPr id="33" name="Rounded Rectangle 32">
            <a:extLst>
              <a:ext uri="{FF2B5EF4-FFF2-40B4-BE49-F238E27FC236}">
                <a16:creationId xmlns:a16="http://schemas.microsoft.com/office/drawing/2014/main" id="{A5C14A53-D967-2442-A889-D14CD2DF0E39}"/>
              </a:ext>
            </a:extLst>
          </p:cNvPr>
          <p:cNvSpPr/>
          <p:nvPr/>
        </p:nvSpPr>
        <p:spPr>
          <a:xfrm>
            <a:off x="2457804" y="3665865"/>
            <a:ext cx="306137" cy="18596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Peer</a:t>
            </a:r>
          </a:p>
        </p:txBody>
      </p:sp>
      <p:sp>
        <p:nvSpPr>
          <p:cNvPr id="34" name="Rounded Rectangle 33">
            <a:extLst>
              <a:ext uri="{FF2B5EF4-FFF2-40B4-BE49-F238E27FC236}">
                <a16:creationId xmlns:a16="http://schemas.microsoft.com/office/drawing/2014/main" id="{D30D8E74-C121-7B4D-AEC7-5003CF88197C}"/>
              </a:ext>
            </a:extLst>
          </p:cNvPr>
          <p:cNvSpPr/>
          <p:nvPr/>
        </p:nvSpPr>
        <p:spPr>
          <a:xfrm>
            <a:off x="2971384" y="3665642"/>
            <a:ext cx="360133" cy="1955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Couch</a:t>
            </a:r>
          </a:p>
        </p:txBody>
      </p:sp>
      <p:sp>
        <p:nvSpPr>
          <p:cNvPr id="35" name="Rounded Rectangle 34">
            <a:extLst>
              <a:ext uri="{FF2B5EF4-FFF2-40B4-BE49-F238E27FC236}">
                <a16:creationId xmlns:a16="http://schemas.microsoft.com/office/drawing/2014/main" id="{19B8F387-0F62-E341-B9D0-48269943AFB2}"/>
              </a:ext>
            </a:extLst>
          </p:cNvPr>
          <p:cNvSpPr/>
          <p:nvPr/>
        </p:nvSpPr>
        <p:spPr>
          <a:xfrm>
            <a:off x="2464875" y="3940856"/>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endParaRPr lang="en-US" sz="667" b="1" dirty="0">
              <a:solidFill>
                <a:srgbClr val="000000"/>
              </a:solidFill>
              <a:latin typeface="Arial"/>
            </a:endParaRPr>
          </a:p>
        </p:txBody>
      </p:sp>
      <p:sp>
        <p:nvSpPr>
          <p:cNvPr id="36" name="Rounded Rectangle 35">
            <a:extLst>
              <a:ext uri="{FF2B5EF4-FFF2-40B4-BE49-F238E27FC236}">
                <a16:creationId xmlns:a16="http://schemas.microsoft.com/office/drawing/2014/main" id="{F7F395B4-D7D2-B940-980B-C0E314738CE6}"/>
              </a:ext>
            </a:extLst>
          </p:cNvPr>
          <p:cNvSpPr/>
          <p:nvPr/>
        </p:nvSpPr>
        <p:spPr>
          <a:xfrm>
            <a:off x="2971953" y="3946561"/>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Chaincode</a:t>
            </a:r>
            <a:endParaRPr lang="en-US" sz="533" b="1" dirty="0">
              <a:solidFill>
                <a:srgbClr val="000000"/>
              </a:solidFill>
              <a:latin typeface="Arial"/>
            </a:endParaRPr>
          </a:p>
        </p:txBody>
      </p:sp>
      <p:sp>
        <p:nvSpPr>
          <p:cNvPr id="37" name="Rounded Rectangle 36">
            <a:extLst>
              <a:ext uri="{FF2B5EF4-FFF2-40B4-BE49-F238E27FC236}">
                <a16:creationId xmlns:a16="http://schemas.microsoft.com/office/drawing/2014/main" id="{EB04C55F-9A98-C945-A67B-FF6D21056093}"/>
              </a:ext>
            </a:extLst>
          </p:cNvPr>
          <p:cNvSpPr/>
          <p:nvPr/>
        </p:nvSpPr>
        <p:spPr>
          <a:xfrm>
            <a:off x="1535103" y="3782825"/>
            <a:ext cx="329856" cy="18191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667" b="1" dirty="0">
                <a:solidFill>
                  <a:srgbClr val="000000"/>
                </a:solidFill>
                <a:latin typeface="Arial"/>
              </a:rPr>
              <a:t>CA</a:t>
            </a:r>
          </a:p>
        </p:txBody>
      </p:sp>
      <p:sp>
        <p:nvSpPr>
          <p:cNvPr id="38" name="Rounded Rectangle 37">
            <a:extLst>
              <a:ext uri="{FF2B5EF4-FFF2-40B4-BE49-F238E27FC236}">
                <a16:creationId xmlns:a16="http://schemas.microsoft.com/office/drawing/2014/main" id="{3F092410-998D-FB4E-9EFE-8169CAEB4BB7}"/>
              </a:ext>
            </a:extLst>
          </p:cNvPr>
          <p:cNvSpPr/>
          <p:nvPr/>
        </p:nvSpPr>
        <p:spPr>
          <a:xfrm>
            <a:off x="4069404" y="3712225"/>
            <a:ext cx="407521" cy="167792"/>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Orderer</a:t>
            </a:r>
            <a:endParaRPr lang="en-US" sz="533" b="1" dirty="0">
              <a:solidFill>
                <a:srgbClr val="000000"/>
              </a:solidFill>
              <a:latin typeface="Arial"/>
            </a:endParaRPr>
          </a:p>
        </p:txBody>
      </p:sp>
      <p:sp>
        <p:nvSpPr>
          <p:cNvPr id="44" name="Rounded Rectangle 43">
            <a:extLst>
              <a:ext uri="{FF2B5EF4-FFF2-40B4-BE49-F238E27FC236}">
                <a16:creationId xmlns:a16="http://schemas.microsoft.com/office/drawing/2014/main" id="{FAA8A256-B74B-174E-95B0-0E2AB3A73309}"/>
              </a:ext>
            </a:extLst>
          </p:cNvPr>
          <p:cNvSpPr/>
          <p:nvPr/>
        </p:nvSpPr>
        <p:spPr>
          <a:xfrm>
            <a:off x="1230293" y="3630251"/>
            <a:ext cx="4967867" cy="918496"/>
          </a:xfrm>
          <a:prstGeom prst="roundRect">
            <a:avLst>
              <a:gd name="adj" fmla="val 8074"/>
            </a:avLst>
          </a:prstGeom>
          <a:noFill/>
          <a:effectLst/>
        </p:spPr>
        <p:style>
          <a:lnRef idx="1">
            <a:schemeClr val="accent1"/>
          </a:lnRef>
          <a:fillRef idx="3">
            <a:schemeClr val="accent1"/>
          </a:fillRef>
          <a:effectRef idx="2">
            <a:schemeClr val="accent1"/>
          </a:effectRef>
          <a:fontRef idx="minor">
            <a:schemeClr val="lt1"/>
          </a:fontRef>
        </p:style>
        <p:txBody>
          <a:bodyPr vert="vert" lIns="24384" tIns="24384" rIns="24384" bIns="24384" rtlCol="0" anchor="t"/>
          <a:lstStyle/>
          <a:p>
            <a:pPr algn="ctr" defTabSz="914598">
              <a:defRPr/>
            </a:pPr>
            <a:r>
              <a:rPr lang="en-US" sz="1067" b="1" dirty="0">
                <a:solidFill>
                  <a:srgbClr val="000000"/>
                </a:solidFill>
                <a:latin typeface="Arial"/>
              </a:rPr>
              <a:t>Containers</a:t>
            </a:r>
          </a:p>
        </p:txBody>
      </p:sp>
      <p:cxnSp>
        <p:nvCxnSpPr>
          <p:cNvPr id="46" name="Straight Arrow Connector 45">
            <a:extLst>
              <a:ext uri="{FF2B5EF4-FFF2-40B4-BE49-F238E27FC236}">
                <a16:creationId xmlns:a16="http://schemas.microsoft.com/office/drawing/2014/main" id="{487FCAF6-FE20-524B-A66E-FA929B5FB8A4}"/>
              </a:ext>
            </a:extLst>
          </p:cNvPr>
          <p:cNvCxnSpPr>
            <a:cxnSpLocks/>
          </p:cNvCxnSpPr>
          <p:nvPr/>
        </p:nvCxnSpPr>
        <p:spPr bwMode="auto">
          <a:xfrm flipV="1">
            <a:off x="6198160" y="3850403"/>
            <a:ext cx="1989168" cy="470591"/>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3D4191C-E067-914A-8715-725F68CDB247}"/>
              </a:ext>
            </a:extLst>
          </p:cNvPr>
          <p:cNvCxnSpPr>
            <a:cxnSpLocks/>
          </p:cNvCxnSpPr>
          <p:nvPr/>
        </p:nvCxnSpPr>
        <p:spPr bwMode="auto">
          <a:xfrm>
            <a:off x="6221512" y="4432199"/>
            <a:ext cx="1534989" cy="1363557"/>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684FAAD6-08FE-B146-8E97-86D5113BF1BA}"/>
              </a:ext>
            </a:extLst>
          </p:cNvPr>
          <p:cNvSpPr/>
          <p:nvPr/>
        </p:nvSpPr>
        <p:spPr>
          <a:xfrm rot="20642177">
            <a:off x="6411275" y="3738981"/>
            <a:ext cx="1166592" cy="284419"/>
          </a:xfrm>
          <a:prstGeom prst="roundRect">
            <a:avLst>
              <a:gd name="adj" fmla="val 8074"/>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CPU &amp; Memory</a:t>
            </a:r>
          </a:p>
        </p:txBody>
      </p:sp>
      <p:sp>
        <p:nvSpPr>
          <p:cNvPr id="52" name="Rounded Rectangle 51">
            <a:extLst>
              <a:ext uri="{FF2B5EF4-FFF2-40B4-BE49-F238E27FC236}">
                <a16:creationId xmlns:a16="http://schemas.microsoft.com/office/drawing/2014/main" id="{730B139C-BD30-AE4D-95F1-100E194D674A}"/>
              </a:ext>
            </a:extLst>
          </p:cNvPr>
          <p:cNvSpPr/>
          <p:nvPr/>
        </p:nvSpPr>
        <p:spPr>
          <a:xfrm rot="2534946">
            <a:off x="6453023" y="4787440"/>
            <a:ext cx="1166592" cy="284419"/>
          </a:xfrm>
          <a:prstGeom prst="roundRect">
            <a:avLst>
              <a:gd name="adj" fmla="val 8074"/>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Storage</a:t>
            </a:r>
          </a:p>
        </p:txBody>
      </p:sp>
      <p:sp>
        <p:nvSpPr>
          <p:cNvPr id="53" name="Rounded Rectangle 52">
            <a:extLst>
              <a:ext uri="{FF2B5EF4-FFF2-40B4-BE49-F238E27FC236}">
                <a16:creationId xmlns:a16="http://schemas.microsoft.com/office/drawing/2014/main" id="{EA197C61-D1A4-034F-9FBC-740495A34E77}"/>
              </a:ext>
            </a:extLst>
          </p:cNvPr>
          <p:cNvSpPr/>
          <p:nvPr/>
        </p:nvSpPr>
        <p:spPr>
          <a:xfrm>
            <a:off x="7112811" y="5547792"/>
            <a:ext cx="4420644" cy="34043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t"/>
          <a:lstStyle/>
          <a:p>
            <a:pPr algn="ctr" defTabSz="914598">
              <a:defRPr/>
            </a:pPr>
            <a:r>
              <a:rPr lang="en-US" sz="1333" b="1" dirty="0">
                <a:solidFill>
                  <a:srgbClr val="000000"/>
                </a:solidFill>
                <a:latin typeface="Arial"/>
              </a:rPr>
              <a:t>File Storage (Default)</a:t>
            </a:r>
          </a:p>
        </p:txBody>
      </p:sp>
      <p:sp>
        <p:nvSpPr>
          <p:cNvPr id="40" name="Rounded Rectangle 39">
            <a:extLst>
              <a:ext uri="{FF2B5EF4-FFF2-40B4-BE49-F238E27FC236}">
                <a16:creationId xmlns:a16="http://schemas.microsoft.com/office/drawing/2014/main" id="{0B022DB6-C8B2-0744-82B2-6ED8158131C9}"/>
              </a:ext>
            </a:extLst>
          </p:cNvPr>
          <p:cNvSpPr/>
          <p:nvPr/>
        </p:nvSpPr>
        <p:spPr>
          <a:xfrm>
            <a:off x="1021446" y="5293469"/>
            <a:ext cx="3899879" cy="613825"/>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1333" b="1" dirty="0">
                <a:solidFill>
                  <a:srgbClr val="000000"/>
                </a:solidFill>
                <a:latin typeface="Arial"/>
              </a:rPr>
              <a:t>IBP VS Code extension (Development Tools)</a:t>
            </a:r>
          </a:p>
        </p:txBody>
      </p:sp>
      <p:sp>
        <p:nvSpPr>
          <p:cNvPr id="43" name="Rounded Rectangle 42">
            <a:extLst>
              <a:ext uri="{FF2B5EF4-FFF2-40B4-BE49-F238E27FC236}">
                <a16:creationId xmlns:a16="http://schemas.microsoft.com/office/drawing/2014/main" id="{AE4C6E7C-3C00-684E-9BD6-9A67F9182A8B}"/>
              </a:ext>
            </a:extLst>
          </p:cNvPr>
          <p:cNvSpPr/>
          <p:nvPr/>
        </p:nvSpPr>
        <p:spPr>
          <a:xfrm>
            <a:off x="4875192" y="3628607"/>
            <a:ext cx="1046195" cy="918495"/>
          </a:xfrm>
          <a:prstGeom prst="roundRect">
            <a:avLst>
              <a:gd name="adj" fmla="val 8074"/>
            </a:avLst>
          </a:prstGeom>
          <a:solidFill>
            <a:schemeClr val="bg1">
              <a:lumMod val="65000"/>
            </a:schemeClr>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800" b="1" dirty="0">
                <a:solidFill>
                  <a:srgbClr val="FFFFFF"/>
                </a:solidFill>
                <a:latin typeface="Arial"/>
              </a:rPr>
              <a:t>Containers for each component are within the Kubernetes Pod and can be managed as standalone items</a:t>
            </a:r>
          </a:p>
        </p:txBody>
      </p:sp>
      <p:cxnSp>
        <p:nvCxnSpPr>
          <p:cNvPr id="39" name="Straight Arrow Connector 38">
            <a:extLst>
              <a:ext uri="{FF2B5EF4-FFF2-40B4-BE49-F238E27FC236}">
                <a16:creationId xmlns:a16="http://schemas.microsoft.com/office/drawing/2014/main" id="{02183578-BD9D-094A-ADF7-EDF27F2055D2}"/>
              </a:ext>
            </a:extLst>
          </p:cNvPr>
          <p:cNvCxnSpPr>
            <a:cxnSpLocks/>
          </p:cNvCxnSpPr>
          <p:nvPr/>
        </p:nvCxnSpPr>
        <p:spPr bwMode="auto">
          <a:xfrm flipV="1">
            <a:off x="5003876" y="3428704"/>
            <a:ext cx="2795625" cy="7909"/>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Rounded Rectangle 44">
            <a:extLst>
              <a:ext uri="{FF2B5EF4-FFF2-40B4-BE49-F238E27FC236}">
                <a16:creationId xmlns:a16="http://schemas.microsoft.com/office/drawing/2014/main" id="{2AC01841-480C-2C44-9049-E1D730D5DBF5}"/>
              </a:ext>
            </a:extLst>
          </p:cNvPr>
          <p:cNvSpPr/>
          <p:nvPr/>
        </p:nvSpPr>
        <p:spPr>
          <a:xfrm>
            <a:off x="5408988" y="2546720"/>
            <a:ext cx="1046195" cy="703453"/>
          </a:xfrm>
          <a:prstGeom prst="roundRect">
            <a:avLst>
              <a:gd name="adj" fmla="val 8074"/>
            </a:avLst>
          </a:prstGeom>
          <a:solidFill>
            <a:schemeClr val="bg1">
              <a:lumMod val="65000"/>
            </a:schemeClr>
          </a:solidFill>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800" b="1" dirty="0">
                <a:solidFill>
                  <a:srgbClr val="FFFFFF"/>
                </a:solidFill>
                <a:latin typeface="Arial"/>
              </a:rPr>
              <a:t>Each Fabric component is deployed into an individual Pod</a:t>
            </a:r>
          </a:p>
        </p:txBody>
      </p:sp>
      <p:sp>
        <p:nvSpPr>
          <p:cNvPr id="48" name="Rounded Rectangle 35">
            <a:extLst>
              <a:ext uri="{FF2B5EF4-FFF2-40B4-BE49-F238E27FC236}">
                <a16:creationId xmlns:a16="http://schemas.microsoft.com/office/drawing/2014/main" id="{2A39988E-8793-4556-A88C-820755681187}"/>
              </a:ext>
            </a:extLst>
          </p:cNvPr>
          <p:cNvSpPr/>
          <p:nvPr/>
        </p:nvSpPr>
        <p:spPr>
          <a:xfrm>
            <a:off x="2979986" y="428379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err="1">
                <a:solidFill>
                  <a:srgbClr val="000000"/>
                </a:solidFill>
                <a:latin typeface="Arial"/>
              </a:rPr>
              <a:t>Fluentd</a:t>
            </a:r>
            <a:endParaRPr lang="en-US" sz="533" b="1" dirty="0">
              <a:solidFill>
                <a:srgbClr val="000000"/>
              </a:solidFill>
              <a:latin typeface="Arial"/>
            </a:endParaRPr>
          </a:p>
        </p:txBody>
      </p:sp>
      <p:sp>
        <p:nvSpPr>
          <p:cNvPr id="49" name="Rounded Rectangle 35">
            <a:extLst>
              <a:ext uri="{FF2B5EF4-FFF2-40B4-BE49-F238E27FC236}">
                <a16:creationId xmlns:a16="http://schemas.microsoft.com/office/drawing/2014/main" id="{B5EB7166-95FA-4D51-8BBD-EFBC2160AAC2}"/>
              </a:ext>
            </a:extLst>
          </p:cNvPr>
          <p:cNvSpPr/>
          <p:nvPr/>
        </p:nvSpPr>
        <p:spPr>
          <a:xfrm>
            <a:off x="2460464" y="4283745"/>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0" name="Rounded Rectangle 35">
            <a:extLst>
              <a:ext uri="{FF2B5EF4-FFF2-40B4-BE49-F238E27FC236}">
                <a16:creationId xmlns:a16="http://schemas.microsoft.com/office/drawing/2014/main" id="{F240E0B7-2CB8-4F10-B28B-DF9AD59A5D02}"/>
              </a:ext>
            </a:extLst>
          </p:cNvPr>
          <p:cNvSpPr/>
          <p:nvPr/>
        </p:nvSpPr>
        <p:spPr>
          <a:xfrm>
            <a:off x="1495049" y="4093137"/>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4" name="Rounded Rectangle 35">
            <a:extLst>
              <a:ext uri="{FF2B5EF4-FFF2-40B4-BE49-F238E27FC236}">
                <a16:creationId xmlns:a16="http://schemas.microsoft.com/office/drawing/2014/main" id="{12D7B062-6F70-4121-903A-42E5F71F8187}"/>
              </a:ext>
            </a:extLst>
          </p:cNvPr>
          <p:cNvSpPr/>
          <p:nvPr/>
        </p:nvSpPr>
        <p:spPr>
          <a:xfrm>
            <a:off x="4083992" y="3945418"/>
            <a:ext cx="430801" cy="221159"/>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Init</a:t>
            </a:r>
          </a:p>
        </p:txBody>
      </p:sp>
      <p:sp>
        <p:nvSpPr>
          <p:cNvPr id="55" name="Rounded Rectangle 34">
            <a:extLst>
              <a:ext uri="{FF2B5EF4-FFF2-40B4-BE49-F238E27FC236}">
                <a16:creationId xmlns:a16="http://schemas.microsoft.com/office/drawing/2014/main" id="{214C4BC2-AF44-443C-8A92-CBF9FE81BF28}"/>
              </a:ext>
            </a:extLst>
          </p:cNvPr>
          <p:cNvSpPr/>
          <p:nvPr/>
        </p:nvSpPr>
        <p:spPr>
          <a:xfrm>
            <a:off x="4109734" y="4234513"/>
            <a:ext cx="419652" cy="230283"/>
          </a:xfrm>
          <a:prstGeom prst="roundRect">
            <a:avLst>
              <a:gd name="adj" fmla="val 8074"/>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533" b="1" dirty="0">
                <a:solidFill>
                  <a:srgbClr val="000000"/>
                </a:solidFill>
                <a:latin typeface="Arial"/>
              </a:rPr>
              <a:t>GRPC-Web</a:t>
            </a:r>
          </a:p>
        </p:txBody>
      </p:sp>
      <p:sp>
        <p:nvSpPr>
          <p:cNvPr id="7" name="Oval 6">
            <a:extLst>
              <a:ext uri="{FF2B5EF4-FFF2-40B4-BE49-F238E27FC236}">
                <a16:creationId xmlns:a16="http://schemas.microsoft.com/office/drawing/2014/main" id="{AB1CDF0C-457D-654F-8DFC-035CE6175E89}"/>
              </a:ext>
            </a:extLst>
          </p:cNvPr>
          <p:cNvSpPr/>
          <p:nvPr/>
        </p:nvSpPr>
        <p:spPr bwMode="auto">
          <a:xfrm>
            <a:off x="987714" y="3227939"/>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1</a:t>
            </a:r>
          </a:p>
        </p:txBody>
      </p:sp>
      <p:sp>
        <p:nvSpPr>
          <p:cNvPr id="58" name="Oval 57">
            <a:extLst>
              <a:ext uri="{FF2B5EF4-FFF2-40B4-BE49-F238E27FC236}">
                <a16:creationId xmlns:a16="http://schemas.microsoft.com/office/drawing/2014/main" id="{0D72622F-03CA-BD48-B75B-67C1EE46D3D4}"/>
              </a:ext>
            </a:extLst>
          </p:cNvPr>
          <p:cNvSpPr/>
          <p:nvPr/>
        </p:nvSpPr>
        <p:spPr bwMode="auto">
          <a:xfrm>
            <a:off x="2319554" y="3227939"/>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2</a:t>
            </a:r>
          </a:p>
        </p:txBody>
      </p:sp>
      <p:sp>
        <p:nvSpPr>
          <p:cNvPr id="59" name="Oval 58">
            <a:extLst>
              <a:ext uri="{FF2B5EF4-FFF2-40B4-BE49-F238E27FC236}">
                <a16:creationId xmlns:a16="http://schemas.microsoft.com/office/drawing/2014/main" id="{BB6DB495-118A-3B47-80AD-75B4A082A765}"/>
              </a:ext>
            </a:extLst>
          </p:cNvPr>
          <p:cNvSpPr/>
          <p:nvPr/>
        </p:nvSpPr>
        <p:spPr bwMode="auto">
          <a:xfrm>
            <a:off x="3560834" y="3212363"/>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3</a:t>
            </a:r>
          </a:p>
        </p:txBody>
      </p:sp>
      <p:sp>
        <p:nvSpPr>
          <p:cNvPr id="60" name="Oval 59">
            <a:extLst>
              <a:ext uri="{FF2B5EF4-FFF2-40B4-BE49-F238E27FC236}">
                <a16:creationId xmlns:a16="http://schemas.microsoft.com/office/drawing/2014/main" id="{606D09FB-89F6-B942-A20E-3CE2D32079D1}"/>
              </a:ext>
            </a:extLst>
          </p:cNvPr>
          <p:cNvSpPr/>
          <p:nvPr/>
        </p:nvSpPr>
        <p:spPr bwMode="auto">
          <a:xfrm>
            <a:off x="6283821" y="3303960"/>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1</a:t>
            </a:r>
          </a:p>
        </p:txBody>
      </p:sp>
      <p:sp>
        <p:nvSpPr>
          <p:cNvPr id="61" name="Oval 60">
            <a:extLst>
              <a:ext uri="{FF2B5EF4-FFF2-40B4-BE49-F238E27FC236}">
                <a16:creationId xmlns:a16="http://schemas.microsoft.com/office/drawing/2014/main" id="{74A9DC84-3698-694C-92E6-E6956A5A9861}"/>
              </a:ext>
            </a:extLst>
          </p:cNvPr>
          <p:cNvSpPr/>
          <p:nvPr/>
        </p:nvSpPr>
        <p:spPr bwMode="auto">
          <a:xfrm>
            <a:off x="6544534" y="3296309"/>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2</a:t>
            </a:r>
          </a:p>
        </p:txBody>
      </p:sp>
      <p:sp>
        <p:nvSpPr>
          <p:cNvPr id="62" name="Oval 61">
            <a:extLst>
              <a:ext uri="{FF2B5EF4-FFF2-40B4-BE49-F238E27FC236}">
                <a16:creationId xmlns:a16="http://schemas.microsoft.com/office/drawing/2014/main" id="{34C9EABB-8371-3D4E-B4A5-1E232951560F}"/>
              </a:ext>
            </a:extLst>
          </p:cNvPr>
          <p:cNvSpPr/>
          <p:nvPr/>
        </p:nvSpPr>
        <p:spPr bwMode="auto">
          <a:xfrm>
            <a:off x="6799843" y="3280316"/>
            <a:ext cx="248303" cy="22840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4384" tIns="24384" rIns="24384" bIns="24384" rtlCol="0" anchor="ctr"/>
          <a:lstStyle/>
          <a:p>
            <a:pPr algn="ctr" defTabSz="914598">
              <a:defRPr/>
            </a:pPr>
            <a:r>
              <a:rPr lang="en-US" sz="933" b="1" dirty="0">
                <a:solidFill>
                  <a:srgbClr val="000000"/>
                </a:solidFill>
                <a:latin typeface="Arial"/>
              </a:rPr>
              <a:t>3</a:t>
            </a:r>
          </a:p>
        </p:txBody>
      </p:sp>
      <p:sp>
        <p:nvSpPr>
          <p:cNvPr id="57" name="Text Placeholder 2">
            <a:extLst>
              <a:ext uri="{FF2B5EF4-FFF2-40B4-BE49-F238E27FC236}">
                <a16:creationId xmlns:a16="http://schemas.microsoft.com/office/drawing/2014/main" id="{6E086204-E5B9-B247-9140-EED9445C50CC}"/>
              </a:ext>
            </a:extLst>
          </p:cNvPr>
          <p:cNvSpPr txBox="1">
            <a:spLocks/>
          </p:cNvSpPr>
          <p:nvPr/>
        </p:nvSpPr>
        <p:spPr>
          <a:xfrm>
            <a:off x="330141" y="142597"/>
            <a:ext cx="10358967" cy="35504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40">
              <a:buClr>
                <a:srgbClr val="000000"/>
              </a:buClr>
              <a:defRPr/>
            </a:pPr>
            <a:r>
              <a:rPr lang="en-US" sz="3200" kern="0" dirty="0">
                <a:solidFill>
                  <a:srgbClr val="0164FF"/>
                </a:solidFill>
                <a:latin typeface="Arial" panose="020B0604020202020204" pitchFamily="34" charset="0"/>
                <a:cs typeface="Arial" panose="020B0604020202020204" pitchFamily="34" charset="0"/>
              </a:rPr>
              <a:t>Deployment Overview: IBP &amp; IKS &amp; Storage</a:t>
            </a:r>
          </a:p>
        </p:txBody>
      </p:sp>
    </p:spTree>
    <p:extLst>
      <p:ext uri="{BB962C8B-B14F-4D97-AF65-F5344CB8AC3E}">
        <p14:creationId xmlns:p14="http://schemas.microsoft.com/office/powerpoint/2010/main" val="1627299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8DE91C-E249-C545-8479-ED39280790AF}"/>
              </a:ext>
            </a:extLst>
          </p:cNvPr>
          <p:cNvSpPr>
            <a:spLocks noGrp="1"/>
          </p:cNvSpPr>
          <p:nvPr>
            <p:ph type="body" sz="quarter" idx="13"/>
          </p:nvPr>
        </p:nvSpPr>
        <p:spPr/>
        <p:txBody>
          <a:bodyPr/>
          <a:lstStyle/>
          <a:p>
            <a:r>
              <a:rPr lang="en-US" dirty="0"/>
              <a:t>Summary</a:t>
            </a:r>
          </a:p>
        </p:txBody>
      </p:sp>
      <p:sp>
        <p:nvSpPr>
          <p:cNvPr id="6" name="Text Placeholder 5">
            <a:extLst>
              <a:ext uri="{FF2B5EF4-FFF2-40B4-BE49-F238E27FC236}">
                <a16:creationId xmlns:a16="http://schemas.microsoft.com/office/drawing/2014/main" id="{24FFF559-DB2E-DA4C-B4D4-66D7B6DEE8E0}"/>
              </a:ext>
            </a:extLst>
          </p:cNvPr>
          <p:cNvSpPr>
            <a:spLocks noGrp="1"/>
          </p:cNvSpPr>
          <p:nvPr>
            <p:ph type="body" sz="quarter" idx="22"/>
          </p:nvPr>
        </p:nvSpPr>
        <p:spPr>
          <a:xfrm>
            <a:off x="167640" y="1175658"/>
            <a:ext cx="8152752" cy="5205260"/>
          </a:xfrm>
        </p:spPr>
        <p:txBody>
          <a:bodyPr vert="horz" lIns="121920" tIns="60960" rIns="121920" bIns="60960" rtlCol="0">
            <a:normAutofit fontScale="92500" lnSpcReduction="10000"/>
          </a:bodyPr>
          <a:lstStyle/>
          <a:p>
            <a:pPr>
              <a:buFont typeface="Arial" panose="020B0604020202020204" pitchFamily="34" charset="0"/>
            </a:pPr>
            <a:r>
              <a:rPr lang="en-GB" sz="2000" dirty="0"/>
              <a:t>The </a:t>
            </a:r>
            <a:r>
              <a:rPr lang="en-GB" sz="2000" b="1" dirty="0"/>
              <a:t>Hyperledger Fabric transaction</a:t>
            </a:r>
          </a:p>
          <a:p>
            <a:pPr lvl="1"/>
            <a:r>
              <a:rPr lang="en-GB" sz="2000" dirty="0"/>
              <a:t>Structure drives system design and application architecture</a:t>
            </a:r>
            <a:br>
              <a:rPr lang="en-GB" sz="2000" dirty="0"/>
            </a:br>
            <a:endParaRPr lang="en-GB" sz="2000" dirty="0"/>
          </a:p>
          <a:p>
            <a:pPr>
              <a:buFont typeface="Arial" panose="020B0604020202020204" pitchFamily="34" charset="0"/>
            </a:pPr>
            <a:r>
              <a:rPr lang="en-GB" sz="2000" b="1" dirty="0"/>
              <a:t>Smart contract</a:t>
            </a:r>
          </a:p>
          <a:p>
            <a:pPr lvl="1"/>
            <a:r>
              <a:rPr lang="en-GB" sz="2000" dirty="0"/>
              <a:t>Contains transaction definitions for entire lifecycle of business object(s) stored in a decentralized ledger</a:t>
            </a:r>
          </a:p>
          <a:p>
            <a:pPr lvl="1"/>
            <a:r>
              <a:rPr lang="en-GB" sz="2000" dirty="0"/>
              <a:t>built-in contract class makes programming easy </a:t>
            </a:r>
            <a:br>
              <a:rPr lang="en-GB" sz="2000" dirty="0"/>
            </a:br>
            <a:endParaRPr lang="en-GB" sz="2000" dirty="0"/>
          </a:p>
          <a:p>
            <a:pPr>
              <a:buFont typeface="Arial" panose="020B0604020202020204" pitchFamily="34" charset="0"/>
            </a:pPr>
            <a:r>
              <a:rPr lang="en-GB" sz="2000" b="1" dirty="0"/>
              <a:t>Application</a:t>
            </a:r>
          </a:p>
          <a:p>
            <a:pPr lvl="1"/>
            <a:r>
              <a:rPr lang="en-GB" sz="2000" dirty="0"/>
              <a:t>Consensus is complex, but the SDK makes it easy for applications</a:t>
            </a:r>
          </a:p>
          <a:p>
            <a:pPr lvl="1"/>
            <a:r>
              <a:rPr lang="en-GB" sz="2000" dirty="0" err="1"/>
              <a:t>submitTransaction</a:t>
            </a:r>
            <a:r>
              <a:rPr lang="en-GB" sz="2000" dirty="0"/>
              <a:t>(), </a:t>
            </a:r>
            <a:r>
              <a:rPr lang="en-GB" sz="2000" dirty="0" err="1"/>
              <a:t>evaluateTransaction</a:t>
            </a:r>
            <a:r>
              <a:rPr lang="en-GB" sz="2000" dirty="0"/>
              <a:t>(), </a:t>
            </a:r>
            <a:r>
              <a:rPr lang="en-GB" sz="2000" dirty="0" err="1"/>
              <a:t>addListener</a:t>
            </a:r>
            <a:r>
              <a:rPr lang="en-GB" sz="2000" dirty="0"/>
              <a:t>()</a:t>
            </a:r>
          </a:p>
          <a:p>
            <a:pPr lvl="1"/>
            <a:r>
              <a:rPr lang="en-GB" sz="2000" dirty="0"/>
              <a:t>gateway </a:t>
            </a:r>
            <a:r>
              <a:rPr lang="en-GB" sz="2000" dirty="0" err="1"/>
              <a:t>connectionOptions</a:t>
            </a:r>
            <a:r>
              <a:rPr lang="en-GB" sz="2000" dirty="0"/>
              <a:t> for ultimate customizability</a:t>
            </a:r>
            <a:br>
              <a:rPr lang="en-GB" sz="2000" dirty="0"/>
            </a:br>
            <a:endParaRPr lang="en-GB" sz="2000" dirty="0"/>
          </a:p>
          <a:p>
            <a:pPr>
              <a:buFont typeface="Arial" panose="020B0604020202020204" pitchFamily="34" charset="0"/>
            </a:pPr>
            <a:endParaRPr lang="en-GB" sz="2000" dirty="0"/>
          </a:p>
          <a:p>
            <a:pPr>
              <a:buFont typeface="Arial" panose="020B0604020202020204" pitchFamily="34" charset="0"/>
            </a:pPr>
            <a:r>
              <a:rPr lang="en-GB" sz="2000" dirty="0"/>
              <a:t>The </a:t>
            </a:r>
            <a:r>
              <a:rPr lang="en-GB" sz="2000" b="1" dirty="0"/>
              <a:t>IBM Blockchain Platform </a:t>
            </a:r>
            <a:r>
              <a:rPr lang="en-GB" sz="2000" dirty="0"/>
              <a:t>difference </a:t>
            </a:r>
          </a:p>
          <a:p>
            <a:pPr lvl="1"/>
            <a:r>
              <a:rPr lang="en-GB" sz="2000" dirty="0"/>
              <a:t>Multi-cloud networks, developer &amp; operator tools, IBM service and support</a:t>
            </a:r>
          </a:p>
          <a:p>
            <a:pPr>
              <a:buFont typeface="Arial" panose="020B0604020202020204" pitchFamily="34" charset="0"/>
            </a:pPr>
            <a:endParaRPr lang="en-GB" sz="2000" dirty="0"/>
          </a:p>
          <a:p>
            <a:pPr>
              <a:buFont typeface="Arial" panose="020B0604020202020204" pitchFamily="34" charset="0"/>
            </a:pPr>
            <a:endParaRPr lang="en-US" sz="2000" dirty="0"/>
          </a:p>
        </p:txBody>
      </p:sp>
      <p:pic>
        <p:nvPicPr>
          <p:cNvPr id="12" name="Picture 11">
            <a:extLst>
              <a:ext uri="{FF2B5EF4-FFF2-40B4-BE49-F238E27FC236}">
                <a16:creationId xmlns:a16="http://schemas.microsoft.com/office/drawing/2014/main" id="{D25A1672-7A93-9641-AF20-EFA137158A20}"/>
              </a:ext>
            </a:extLst>
          </p:cNvPr>
          <p:cNvPicPr>
            <a:picLocks noChangeAspect="1"/>
          </p:cNvPicPr>
          <p:nvPr/>
        </p:nvPicPr>
        <p:blipFill>
          <a:blip r:embed="rId3"/>
          <a:stretch>
            <a:fillRect/>
          </a:stretch>
        </p:blipFill>
        <p:spPr>
          <a:xfrm>
            <a:off x="8712431" y="2132135"/>
            <a:ext cx="2752191" cy="2593731"/>
          </a:xfrm>
          <a:prstGeom prst="rect">
            <a:avLst/>
          </a:prstGeom>
        </p:spPr>
      </p:pic>
    </p:spTree>
    <p:extLst>
      <p:ext uri="{BB962C8B-B14F-4D97-AF65-F5344CB8AC3E}">
        <p14:creationId xmlns:p14="http://schemas.microsoft.com/office/powerpoint/2010/main" val="1581809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678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D5F3C1-0E9E-CB40-8031-38242DFC35D2}"/>
              </a:ext>
            </a:extLst>
          </p:cNvPr>
          <p:cNvSpPr>
            <a:spLocks noGrp="1"/>
          </p:cNvSpPr>
          <p:nvPr>
            <p:ph type="body" sz="quarter" idx="13"/>
          </p:nvPr>
        </p:nvSpPr>
        <p:spPr/>
        <p:txBody>
          <a:bodyPr/>
          <a:lstStyle/>
          <a:p>
            <a:r>
              <a:rPr lang="en-US" dirty="0">
                <a:solidFill>
                  <a:schemeClr val="accent1">
                    <a:lumMod val="75000"/>
                  </a:schemeClr>
                </a:solidFill>
              </a:rPr>
              <a:t>You can also run Hyperledger Fabric natively in Kubernetes. Free for 30 days</a:t>
            </a:r>
          </a:p>
        </p:txBody>
      </p:sp>
      <p:sp>
        <p:nvSpPr>
          <p:cNvPr id="3" name="Text Placeholder 2">
            <a:extLst>
              <a:ext uri="{FF2B5EF4-FFF2-40B4-BE49-F238E27FC236}">
                <a16:creationId xmlns:a16="http://schemas.microsoft.com/office/drawing/2014/main" id="{80966454-28B8-7840-8000-CD8180E25FD5}"/>
              </a:ext>
            </a:extLst>
          </p:cNvPr>
          <p:cNvSpPr>
            <a:spLocks noGrp="1"/>
          </p:cNvSpPr>
          <p:nvPr>
            <p:ph type="body" sz="quarter" idx="22"/>
          </p:nvPr>
        </p:nvSpPr>
        <p:spPr/>
        <p:txBody>
          <a:bodyPr>
            <a:normAutofit/>
          </a:bodyPr>
          <a:lstStyle/>
          <a:p>
            <a:r>
              <a:rPr lang="en-US" sz="3200" dirty="0">
                <a:latin typeface="Arial" panose="020B0604020202020204" pitchFamily="34" charset="0"/>
                <a:cs typeface="Arial" panose="020B0604020202020204" pitchFamily="34" charset="0"/>
              </a:rPr>
              <a:t>The IBM Blockchain Platform is based on the Hyperledger Fabric.</a:t>
            </a:r>
          </a:p>
        </p:txBody>
      </p:sp>
    </p:spTree>
    <p:extLst>
      <p:ext uri="{BB962C8B-B14F-4D97-AF65-F5344CB8AC3E}">
        <p14:creationId xmlns:p14="http://schemas.microsoft.com/office/powerpoint/2010/main" val="54198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1CE657-D36C-C34D-9A07-FE2C037D4A7F}"/>
              </a:ext>
            </a:extLst>
          </p:cNvPr>
          <p:cNvSpPr>
            <a:spLocks noGrp="1"/>
          </p:cNvSpPr>
          <p:nvPr>
            <p:ph type="body" sz="quarter" idx="13"/>
          </p:nvPr>
        </p:nvSpPr>
        <p:spPr/>
        <p:txBody>
          <a:bodyPr/>
          <a:lstStyle/>
          <a:p>
            <a:r>
              <a:rPr lang="en-US" dirty="0"/>
              <a:t> </a:t>
            </a:r>
          </a:p>
        </p:txBody>
      </p:sp>
      <p:sp>
        <p:nvSpPr>
          <p:cNvPr id="3" name="Text Placeholder 2">
            <a:extLst>
              <a:ext uri="{FF2B5EF4-FFF2-40B4-BE49-F238E27FC236}">
                <a16:creationId xmlns:a16="http://schemas.microsoft.com/office/drawing/2014/main" id="{9012B7C0-895D-F942-A5CA-F11A479F1941}"/>
              </a:ext>
            </a:extLst>
          </p:cNvPr>
          <p:cNvSpPr>
            <a:spLocks noGrp="1"/>
          </p:cNvSpPr>
          <p:nvPr>
            <p:ph type="body" sz="quarter" idx="22"/>
          </p:nvPr>
        </p:nvSpPr>
        <p:spPr>
          <a:xfrm>
            <a:off x="1008888" y="1693177"/>
            <a:ext cx="11863232" cy="3954959"/>
          </a:xfrm>
        </p:spPr>
        <p:txBody>
          <a:bodyPr>
            <a:normAutofit/>
          </a:bodyPr>
          <a:lstStyle/>
          <a:p>
            <a:pPr marL="0" indent="0">
              <a:buNone/>
            </a:pPr>
            <a:r>
              <a:rPr lang="en-US" sz="4400" b="1" dirty="0">
                <a:solidFill>
                  <a:schemeClr val="accent1"/>
                </a:solidFill>
                <a:latin typeface="Arial" panose="020B0604020202020204" pitchFamily="34" charset="0"/>
                <a:cs typeface="Arial" panose="020B0604020202020204" pitchFamily="34" charset="0"/>
              </a:rPr>
              <a:t>And now let’s go through the IBM Blockchain Platform architecture</a:t>
            </a:r>
          </a:p>
        </p:txBody>
      </p:sp>
    </p:spTree>
    <p:extLst>
      <p:ext uri="{BB962C8B-B14F-4D97-AF65-F5344CB8AC3E}">
        <p14:creationId xmlns:p14="http://schemas.microsoft.com/office/powerpoint/2010/main" val="304796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FF2803-439E-AC48-97AB-6C28BE323C20}"/>
              </a:ext>
            </a:extLst>
          </p:cNvPr>
          <p:cNvSpPr>
            <a:spLocks noGrp="1"/>
          </p:cNvSpPr>
          <p:nvPr>
            <p:ph type="body" sz="quarter" idx="13"/>
          </p:nvPr>
        </p:nvSpPr>
        <p:spPr>
          <a:xfrm>
            <a:off x="167640" y="192620"/>
            <a:ext cx="10358120" cy="788688"/>
          </a:xfrm>
        </p:spPr>
        <p:txBody>
          <a:bodyPr>
            <a:normAutofit/>
          </a:bodyPr>
          <a:lstStyle/>
          <a:p>
            <a:r>
              <a:rPr lang="en-US" sz="4000" b="1" dirty="0">
                <a:solidFill>
                  <a:schemeClr val="accent1">
                    <a:lumMod val="75000"/>
                  </a:schemeClr>
                </a:solidFill>
              </a:rPr>
              <a:t>Open Source Hyperledger Fabric</a:t>
            </a:r>
          </a:p>
        </p:txBody>
      </p:sp>
      <p:pic>
        <p:nvPicPr>
          <p:cNvPr id="5" name="Picture 4" descr="A close up of a logo&#10;&#10;Description automatically generated">
            <a:extLst>
              <a:ext uri="{FF2B5EF4-FFF2-40B4-BE49-F238E27FC236}">
                <a16:creationId xmlns:a16="http://schemas.microsoft.com/office/drawing/2014/main" id="{B66339B7-B3E6-B647-BE31-0A5CFD4B8B3F}"/>
              </a:ext>
            </a:extLst>
          </p:cNvPr>
          <p:cNvPicPr>
            <a:picLocks noChangeAspect="1"/>
          </p:cNvPicPr>
          <p:nvPr/>
        </p:nvPicPr>
        <p:blipFill>
          <a:blip r:embed="rId2"/>
          <a:stretch>
            <a:fillRect/>
          </a:stretch>
        </p:blipFill>
        <p:spPr>
          <a:xfrm>
            <a:off x="3502152" y="1127612"/>
            <a:ext cx="3008376" cy="1327225"/>
          </a:xfrm>
          <a:prstGeom prst="rect">
            <a:avLst/>
          </a:prstGeom>
        </p:spPr>
      </p:pic>
      <p:sp>
        <p:nvSpPr>
          <p:cNvPr id="7" name="Text Placeholder 6">
            <a:extLst>
              <a:ext uri="{FF2B5EF4-FFF2-40B4-BE49-F238E27FC236}">
                <a16:creationId xmlns:a16="http://schemas.microsoft.com/office/drawing/2014/main" id="{DB9F595C-A486-784F-BD70-75D118FA4B19}"/>
              </a:ext>
            </a:extLst>
          </p:cNvPr>
          <p:cNvSpPr>
            <a:spLocks noGrp="1"/>
          </p:cNvSpPr>
          <p:nvPr>
            <p:ph type="body" sz="quarter" idx="22"/>
          </p:nvPr>
        </p:nvSpPr>
        <p:spPr>
          <a:xfrm>
            <a:off x="328768" y="3123727"/>
            <a:ext cx="11863232" cy="3090696"/>
          </a:xfrm>
        </p:spPr>
        <p:txBody>
          <a:bodyPr>
            <a:normAutofit fontScale="92500"/>
          </a:bodyPr>
          <a:lstStyle/>
          <a:p>
            <a:r>
              <a:rPr lang="en-US" sz="2400" b="1" dirty="0">
                <a:latin typeface="Arial" panose="020B0604020202020204" pitchFamily="34" charset="0"/>
                <a:cs typeface="Arial" panose="020B0604020202020204" pitchFamily="34" charset="0"/>
              </a:rPr>
              <a:t>Hyperledger Fabric – from The Linux Foundation – is the modular blockchain framework </a:t>
            </a:r>
            <a:r>
              <a:rPr lang="en-US" sz="2400" dirty="0">
                <a:latin typeface="Arial" panose="020B0604020202020204" pitchFamily="34" charset="0"/>
                <a:cs typeface="Arial" panose="020B0604020202020204" pitchFamily="34" charset="0"/>
              </a:rPr>
              <a:t>that has become the de facto standard for enterprise blockchain platforms.</a:t>
            </a:r>
          </a:p>
          <a:p>
            <a:r>
              <a:rPr lang="en-US" sz="2400" dirty="0">
                <a:latin typeface="Arial" panose="020B0604020202020204" pitchFamily="34" charset="0"/>
                <a:cs typeface="Arial" panose="020B0604020202020204" pitchFamily="34" charset="0"/>
              </a:rPr>
              <a:t>It offers a unique approach to consensus that enables </a:t>
            </a:r>
            <a:r>
              <a:rPr lang="en-US" sz="2400" b="1" dirty="0">
                <a:latin typeface="Arial" panose="020B0604020202020204" pitchFamily="34" charset="0"/>
                <a:cs typeface="Arial" panose="020B0604020202020204" pitchFamily="34" charset="0"/>
              </a:rPr>
              <a:t>performance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at scale </a:t>
            </a:r>
            <a:r>
              <a:rPr lang="en-US" sz="2400" dirty="0">
                <a:latin typeface="Arial" panose="020B0604020202020204" pitchFamily="34" charset="0"/>
                <a:cs typeface="Arial" panose="020B0604020202020204" pitchFamily="34" charset="0"/>
              </a:rPr>
              <a:t>while also preserving the data privacy enterprises demand. https://</a:t>
            </a:r>
            <a:r>
              <a:rPr lang="en-US" sz="2400" dirty="0" err="1">
                <a:latin typeface="Arial" panose="020B0604020202020204" pitchFamily="34" charset="0"/>
                <a:cs typeface="Arial" panose="020B0604020202020204" pitchFamily="34" charset="0"/>
              </a:rPr>
              <a:t>www.hyperledger.org</a:t>
            </a:r>
            <a:r>
              <a:rPr lang="en-US" sz="2400" dirty="0">
                <a:latin typeface="Arial" panose="020B0604020202020204" pitchFamily="34" charset="0"/>
                <a:cs typeface="Arial" panose="020B0604020202020204" pitchFamily="34" charset="0"/>
              </a:rPr>
              <a:t>/resources/publications/blockchain-performance-metrics</a:t>
            </a:r>
          </a:p>
          <a:p>
            <a:r>
              <a:rPr lang="en-US" sz="2400" b="1" dirty="0">
                <a:latin typeface="Arial" panose="020B0604020202020204" pitchFamily="34" charset="0"/>
                <a:cs typeface="Arial" panose="020B0604020202020204" pitchFamily="34" charset="0"/>
              </a:rPr>
              <a:t>Open source and open governance</a:t>
            </a:r>
            <a:r>
              <a:rPr lang="en-US" sz="2400" dirty="0">
                <a:latin typeface="Arial" panose="020B0604020202020204" pitchFamily="34" charset="0"/>
                <a:cs typeface="Arial" panose="020B0604020202020204" pitchFamily="34" charset="0"/>
              </a:rPr>
              <a:t> </a:t>
            </a:r>
          </a:p>
          <a:p>
            <a:r>
              <a:rPr lang="en-US" sz="2400" b="1" dirty="0">
                <a:latin typeface="Arial" panose="020B0604020202020204" pitchFamily="34" charset="0"/>
                <a:cs typeface="Arial" panose="020B0604020202020204" pitchFamily="34" charset="0"/>
                <a:hlinkClick r:id="rId3"/>
              </a:rPr>
              <a:t>https://hyperledger-fabric.readthedocs.io/en/release-2.0</a:t>
            </a:r>
            <a:r>
              <a:rPr lang="en-US" sz="2400" dirty="0">
                <a:latin typeface="Arial" panose="020B0604020202020204" pitchFamily="34" charset="0"/>
                <a:cs typeface="Arial" panose="020B0604020202020204" pitchFamily="34" charset="0"/>
                <a:hlinkClick r:id="rId3"/>
              </a:rPr>
              <a:t>/</a:t>
            </a:r>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hlinkClick r:id="rId4"/>
              </a:rPr>
              <a:t>https://www.hyperledger.org/projects/fabric</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4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8003F4-CAD0-F14E-866B-2F26859431C3}"/>
              </a:ext>
            </a:extLst>
          </p:cNvPr>
          <p:cNvSpPr>
            <a:spLocks noGrp="1"/>
          </p:cNvSpPr>
          <p:nvPr>
            <p:ph type="body" sz="quarter" idx="13"/>
          </p:nvPr>
        </p:nvSpPr>
        <p:spPr/>
        <p:txBody>
          <a:bodyPr/>
          <a:lstStyle/>
          <a:p>
            <a:r>
              <a:rPr lang="en-US" b="1" dirty="0">
                <a:solidFill>
                  <a:schemeClr val="accent1"/>
                </a:solidFill>
              </a:rPr>
              <a:t>Hyperledger Fabric</a:t>
            </a:r>
          </a:p>
        </p:txBody>
      </p:sp>
      <p:sp>
        <p:nvSpPr>
          <p:cNvPr id="3" name="Text Placeholder 2">
            <a:extLst>
              <a:ext uri="{FF2B5EF4-FFF2-40B4-BE49-F238E27FC236}">
                <a16:creationId xmlns:a16="http://schemas.microsoft.com/office/drawing/2014/main" id="{5D52BD90-27E5-EB44-B5D5-D03B1B8951CB}"/>
              </a:ext>
            </a:extLst>
          </p:cNvPr>
          <p:cNvSpPr>
            <a:spLocks noGrp="1"/>
          </p:cNvSpPr>
          <p:nvPr>
            <p:ph type="body" sz="quarter" idx="22"/>
          </p:nvPr>
        </p:nvSpPr>
        <p:spPr/>
        <p:txBody>
          <a:bodyPr/>
          <a:lstStyle/>
          <a:p>
            <a:r>
              <a:rPr lang="en-US" dirty="0"/>
              <a:t> </a:t>
            </a:r>
          </a:p>
        </p:txBody>
      </p:sp>
      <p:pic>
        <p:nvPicPr>
          <p:cNvPr id="5" name="Picture 4" descr="A screenshot of a cell phone&#10;&#10;Description automatically generated">
            <a:extLst>
              <a:ext uri="{FF2B5EF4-FFF2-40B4-BE49-F238E27FC236}">
                <a16:creationId xmlns:a16="http://schemas.microsoft.com/office/drawing/2014/main" id="{17542454-4673-8E48-BE0B-D3FF7984CE94}"/>
              </a:ext>
            </a:extLst>
          </p:cNvPr>
          <p:cNvPicPr>
            <a:picLocks noChangeAspect="1"/>
          </p:cNvPicPr>
          <p:nvPr/>
        </p:nvPicPr>
        <p:blipFill>
          <a:blip r:embed="rId2"/>
          <a:stretch>
            <a:fillRect/>
          </a:stretch>
        </p:blipFill>
        <p:spPr>
          <a:xfrm>
            <a:off x="786809" y="765545"/>
            <a:ext cx="9930810" cy="5571460"/>
          </a:xfrm>
          <a:prstGeom prst="rect">
            <a:avLst/>
          </a:prstGeom>
        </p:spPr>
      </p:pic>
    </p:spTree>
    <p:extLst>
      <p:ext uri="{BB962C8B-B14F-4D97-AF65-F5344CB8AC3E}">
        <p14:creationId xmlns:p14="http://schemas.microsoft.com/office/powerpoint/2010/main" val="290763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24F971-E936-5F4E-A021-19CF9A2ABE9A}"/>
              </a:ext>
            </a:extLst>
          </p:cNvPr>
          <p:cNvSpPr>
            <a:spLocks noGrp="1"/>
          </p:cNvSpPr>
          <p:nvPr>
            <p:ph type="body" sz="quarter" idx="13"/>
          </p:nvPr>
        </p:nvSpPr>
        <p:spPr>
          <a:xfrm>
            <a:off x="167640" y="382772"/>
            <a:ext cx="10358120" cy="1158778"/>
          </a:xfrm>
        </p:spPr>
        <p:txBody>
          <a:bodyPr/>
          <a:lstStyle/>
          <a:p>
            <a:r>
              <a:rPr lang="en-US" b="1" dirty="0">
                <a:solidFill>
                  <a:schemeClr val="accent1">
                    <a:lumMod val="75000"/>
                  </a:schemeClr>
                </a:solidFill>
              </a:rPr>
              <a:t>Hyperledger Fabric</a:t>
            </a:r>
          </a:p>
        </p:txBody>
      </p:sp>
      <p:sp>
        <p:nvSpPr>
          <p:cNvPr id="3" name="Text Placeholder 2">
            <a:extLst>
              <a:ext uri="{FF2B5EF4-FFF2-40B4-BE49-F238E27FC236}">
                <a16:creationId xmlns:a16="http://schemas.microsoft.com/office/drawing/2014/main" id="{0D1B201C-00A3-474D-A8D3-F6DEA77516A8}"/>
              </a:ext>
            </a:extLst>
          </p:cNvPr>
          <p:cNvSpPr>
            <a:spLocks noGrp="1"/>
          </p:cNvSpPr>
          <p:nvPr>
            <p:ph type="body" sz="quarter" idx="22"/>
          </p:nvPr>
        </p:nvSpPr>
        <p:spPr/>
        <p:txBody>
          <a:bodyPr/>
          <a:lstStyle/>
          <a:p>
            <a:r>
              <a:rPr lang="en-US" dirty="0"/>
              <a:t> </a:t>
            </a:r>
          </a:p>
        </p:txBody>
      </p:sp>
      <p:pic>
        <p:nvPicPr>
          <p:cNvPr id="8" name="Picture 7" descr="A picture containing screenshot&#10;&#10;Description automatically generated">
            <a:extLst>
              <a:ext uri="{FF2B5EF4-FFF2-40B4-BE49-F238E27FC236}">
                <a16:creationId xmlns:a16="http://schemas.microsoft.com/office/drawing/2014/main" id="{E921E718-F676-F74C-B4BD-7F381688398B}"/>
              </a:ext>
            </a:extLst>
          </p:cNvPr>
          <p:cNvPicPr>
            <a:picLocks noChangeAspect="1"/>
          </p:cNvPicPr>
          <p:nvPr/>
        </p:nvPicPr>
        <p:blipFill>
          <a:blip r:embed="rId2"/>
          <a:stretch>
            <a:fillRect/>
          </a:stretch>
        </p:blipFill>
        <p:spPr>
          <a:xfrm>
            <a:off x="167640" y="981178"/>
            <a:ext cx="10932751" cy="5494050"/>
          </a:xfrm>
          <a:prstGeom prst="rect">
            <a:avLst/>
          </a:prstGeom>
        </p:spPr>
      </p:pic>
      <p:sp>
        <p:nvSpPr>
          <p:cNvPr id="9" name="Rectangle 8">
            <a:extLst>
              <a:ext uri="{FF2B5EF4-FFF2-40B4-BE49-F238E27FC236}">
                <a16:creationId xmlns:a16="http://schemas.microsoft.com/office/drawing/2014/main" id="{7FE5228F-C7F4-A544-8ACD-70339E6EF595}"/>
              </a:ext>
            </a:extLst>
          </p:cNvPr>
          <p:cNvSpPr/>
          <p:nvPr/>
        </p:nvSpPr>
        <p:spPr>
          <a:xfrm>
            <a:off x="1091609" y="1248032"/>
            <a:ext cx="3608295" cy="923330"/>
          </a:xfrm>
          <a:prstGeom prst="rect">
            <a:avLst/>
          </a:prstGeom>
        </p:spPr>
        <p:txBody>
          <a:bodyPr wrap="none">
            <a:spAutoFit/>
          </a:bodyPr>
          <a:lstStyle/>
          <a:p>
            <a:r>
              <a:rPr lang="en-US" dirty="0">
                <a:solidFill>
                  <a:srgbClr val="525252"/>
                </a:solidFill>
                <a:latin typeface="helvetica neue" panose="02000503000000020004" pitchFamily="2" charset="0"/>
              </a:rPr>
              <a:t>Transaction Certificate Authority </a:t>
            </a:r>
          </a:p>
          <a:p>
            <a:r>
              <a:rPr lang="en-US" dirty="0">
                <a:solidFill>
                  <a:srgbClr val="525252"/>
                </a:solidFill>
                <a:latin typeface="helvetica neue" panose="02000503000000020004" pitchFamily="2" charset="0"/>
              </a:rPr>
              <a:t>TLS Transport Layer Security</a:t>
            </a:r>
          </a:p>
          <a:p>
            <a:r>
              <a:rPr lang="en-US" dirty="0">
                <a:solidFill>
                  <a:srgbClr val="525252"/>
                </a:solidFill>
                <a:latin typeface="helvetica neue" panose="02000503000000020004" pitchFamily="2" charset="0"/>
              </a:rPr>
              <a:t>ECA Enrollment Certificate </a:t>
            </a:r>
            <a:endParaRPr lang="en-US" dirty="0"/>
          </a:p>
        </p:txBody>
      </p:sp>
      <p:sp>
        <p:nvSpPr>
          <p:cNvPr id="10" name="Rectangle 9">
            <a:extLst>
              <a:ext uri="{FF2B5EF4-FFF2-40B4-BE49-F238E27FC236}">
                <a16:creationId xmlns:a16="http://schemas.microsoft.com/office/drawing/2014/main" id="{7754DFB8-EDFC-1A40-9DB7-D4EACCF4B7BA}"/>
              </a:ext>
            </a:extLst>
          </p:cNvPr>
          <p:cNvSpPr/>
          <p:nvPr/>
        </p:nvSpPr>
        <p:spPr>
          <a:xfrm>
            <a:off x="8427273" y="2139956"/>
            <a:ext cx="2092239" cy="646331"/>
          </a:xfrm>
          <a:prstGeom prst="rect">
            <a:avLst/>
          </a:prstGeom>
        </p:spPr>
        <p:txBody>
          <a:bodyPr wrap="none">
            <a:spAutoFit/>
          </a:bodyPr>
          <a:lstStyle/>
          <a:p>
            <a:r>
              <a:rPr lang="en-US" dirty="0">
                <a:solidFill>
                  <a:srgbClr val="525252"/>
                </a:solidFill>
                <a:latin typeface="helvetica neue" panose="02000503000000020004" pitchFamily="2" charset="0"/>
              </a:rPr>
              <a:t>Kafka, Raft, PBFT </a:t>
            </a:r>
          </a:p>
          <a:p>
            <a:endParaRPr lang="en-US" dirty="0"/>
          </a:p>
        </p:txBody>
      </p:sp>
    </p:spTree>
    <p:extLst>
      <p:ext uri="{BB962C8B-B14F-4D97-AF65-F5344CB8AC3E}">
        <p14:creationId xmlns:p14="http://schemas.microsoft.com/office/powerpoint/2010/main" val="1347910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15469</TotalTime>
  <Words>2533</Words>
  <Application>Microsoft Macintosh PowerPoint</Application>
  <PresentationFormat>Widescreen</PresentationFormat>
  <Paragraphs>380</Paragraphs>
  <Slides>48</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Arial</vt:lpstr>
      <vt:lpstr>Calibri</vt:lpstr>
      <vt:lpstr>Calibri Light</vt:lpstr>
      <vt:lpstr>Courier New</vt:lpstr>
      <vt:lpstr>helvetica neue</vt:lpstr>
      <vt:lpstr>IBM Plex Sans</vt:lpstr>
      <vt:lpstr>IBM Plex Sans Light</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 traditional system constructs limit transparency </vt:lpstr>
      <vt:lpstr>PowerPoint Presentation</vt:lpstr>
      <vt:lpstr>PowerPoint Presentation</vt:lpstr>
      <vt:lpstr>PowerPoint Presentation</vt:lpstr>
      <vt:lpstr>PowerPoint Presentation</vt:lpstr>
      <vt:lpstr>PowerPoint Presentation</vt:lpstr>
      <vt:lpstr>Development tools and Installation </vt:lpstr>
      <vt:lpstr>VS Studio Code</vt:lpstr>
      <vt:lpstr>VSCode Extension</vt:lpstr>
      <vt:lpstr>VS Studio Code with VS Code extension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On IBM Cloud, your blockchain components are deployed to an IBM Kubernetes service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 </dc:title>
  <dc:creator>Lennart Frantzell</dc:creator>
  <cp:lastModifiedBy>Lennart Frantzell</cp:lastModifiedBy>
  <cp:revision>236</cp:revision>
  <dcterms:created xsi:type="dcterms:W3CDTF">2020-01-05T00:36:40Z</dcterms:created>
  <dcterms:modified xsi:type="dcterms:W3CDTF">2020-02-23T00:25:43Z</dcterms:modified>
</cp:coreProperties>
</file>